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12192000" cy="6858000"/>
  <p:notesSz cx="6858000" cy="9144000"/>
  <p:embeddedFontLst>
    <p:embeddedFont>
      <p:font typeface="Calibri" panose="020F0502020204030204" pitchFamily="34" charset="0"/>
      <p:regular r:id="rId44"/>
      <p:bold r:id="rId45"/>
      <p:italic r:id="rId46"/>
      <p:boldItalic r:id="rId47"/>
    </p:embeddedFont>
    <p:embeddedFont>
      <p:font typeface="DM Sans" panose="020B0604020202020204" charset="0"/>
      <p:regular r:id="rId48"/>
      <p:bold r:id="rId49"/>
      <p:italic r:id="rId50"/>
      <p:boldItalic r:id="rId51"/>
    </p:embeddedFont>
    <p:embeddedFont>
      <p:font typeface="Work Sans Medium" pitchFamily="2"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6" roundtripDataSignature="AMtx7mjBqTPHchFbLqufJLg3svTOlnDfq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customschemas.google.com/relationships/presentationmetadata" Target="metadata"/><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9" name="Google Shape;339;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1" i="0">
              <a:solidFill>
                <a:schemeClr val="dk1"/>
              </a:solidFill>
              <a:latin typeface="Calibri"/>
              <a:ea typeface="Calibri"/>
              <a:cs typeface="Calibri"/>
              <a:sym typeface="Calibri"/>
            </a:endParaRPr>
          </a:p>
          <a:p>
            <a:pPr marL="0" lvl="0" indent="0" algn="l" rtl="0">
              <a:spcBef>
                <a:spcPts val="0"/>
              </a:spcBef>
              <a:spcAft>
                <a:spcPts val="0"/>
              </a:spcAft>
              <a:buNone/>
            </a:pPr>
            <a:r>
              <a:rPr lang="es-ES" sz="1200" b="1" i="0">
                <a:solidFill>
                  <a:schemeClr val="dk1"/>
                </a:solidFill>
                <a:latin typeface="Calibri"/>
                <a:ea typeface="Calibri"/>
                <a:cs typeface="Calibri"/>
                <a:sym typeface="Calibri"/>
              </a:rPr>
              <a:t>Widgets StatelessWidget:</a:t>
            </a:r>
            <a:r>
              <a:rPr lang="es-ES" sz="1200" b="0" i="0">
                <a:solidFill>
                  <a:schemeClr val="dk1"/>
                </a:solidFill>
                <a:latin typeface="Calibri"/>
                <a:ea typeface="Calibri"/>
                <a:cs typeface="Calibri"/>
                <a:sym typeface="Calibri"/>
              </a:rPr>
              <a:t> Estos son widgets que son inmutables, lo que significa que no pueden cambiar su estado después de ser creados. Los StatelessWidget son utilizados principalmente para representar elementos estáticos de la interfaz de usuario, como etiquetas de texto, imágenes o botones que no cambian en respuesta a la interacción del usuario.</a:t>
            </a:r>
            <a:endParaRPr/>
          </a:p>
          <a:p>
            <a:pPr marL="0" lvl="0" indent="0" algn="l" rtl="0">
              <a:spcBef>
                <a:spcPts val="0"/>
              </a:spcBef>
              <a:spcAft>
                <a:spcPts val="0"/>
              </a:spcAft>
              <a:buNone/>
            </a:pPr>
            <a:endParaRPr sz="1200" b="0" i="0">
              <a:solidFill>
                <a:schemeClr val="dk1"/>
              </a:solidFill>
              <a:latin typeface="Calibri"/>
              <a:ea typeface="Calibri"/>
              <a:cs typeface="Calibri"/>
              <a:sym typeface="Calibri"/>
            </a:endParaRPr>
          </a:p>
          <a:p>
            <a:pPr marL="0" lvl="0" indent="0" algn="l" rtl="0">
              <a:spcBef>
                <a:spcPts val="0"/>
              </a:spcBef>
              <a:spcAft>
                <a:spcPts val="0"/>
              </a:spcAft>
              <a:buNone/>
            </a:pP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es-ES" sz="1200" b="1" i="0">
                <a:solidFill>
                  <a:schemeClr val="dk1"/>
                </a:solidFill>
                <a:latin typeface="Calibri"/>
                <a:ea typeface="Calibri"/>
                <a:cs typeface="Calibri"/>
                <a:sym typeface="Calibri"/>
              </a:rPr>
              <a:t>Widgets StatefulWidget:</a:t>
            </a:r>
            <a:r>
              <a:rPr lang="es-ES" sz="1200" b="0" i="0">
                <a:solidFill>
                  <a:schemeClr val="dk1"/>
                </a:solidFill>
                <a:latin typeface="Calibri"/>
                <a:ea typeface="Calibri"/>
                <a:cs typeface="Calibri"/>
                <a:sym typeface="Calibri"/>
              </a:rPr>
              <a:t> Estos son widgets que pueden cambiar su estado a lo largo del tiempo en respuesta a eventos o interacciones del usuario. Los StatefulWidget son utilizados para representar elementos de la interfaz de usuario que pueden cambiar dinámicamente, como listas desplegables, casillas de verificación, formularios y mucho más.</a:t>
            </a:r>
            <a:endParaRPr/>
          </a:p>
        </p:txBody>
      </p:sp>
      <p:sp>
        <p:nvSpPr>
          <p:cNvPr id="340" name="Google Shape;340;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7" name="Google Shape;34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4" name="Google Shape;374;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4" name="Google Shape;39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9" name="Google Shape;40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5" name="Google Shape;415;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4" name="Google Shape;424;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5" name="Google Shape;425;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4" name="Google Shape;434;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sz="1200" b="0" i="0">
                <a:solidFill>
                  <a:schemeClr val="dk1"/>
                </a:solidFill>
                <a:latin typeface="Calibri"/>
                <a:ea typeface="Calibri"/>
                <a:cs typeface="Calibri"/>
                <a:sym typeface="Calibri"/>
              </a:rPr>
              <a:t>Un Scaffold es una parte fundamental de la arquitectura de una aplicación Flutter y suele utilizarse como el marco principal para construir una interfaz de usuario.</a:t>
            </a:r>
            <a:endParaRPr/>
          </a:p>
          <a:p>
            <a:pPr marL="0" lvl="0" indent="0" algn="l" rtl="0">
              <a:spcBef>
                <a:spcPts val="0"/>
              </a:spcBef>
              <a:spcAft>
                <a:spcPts val="0"/>
              </a:spcAft>
              <a:buNone/>
            </a:pP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es-ES" sz="1200" b="1" i="0">
                <a:solidFill>
                  <a:schemeClr val="dk1"/>
                </a:solidFill>
                <a:latin typeface="Calibri"/>
                <a:ea typeface="Calibri"/>
                <a:cs typeface="Calibri"/>
                <a:sym typeface="Calibri"/>
              </a:rPr>
              <a:t>AppBar</a:t>
            </a:r>
            <a:r>
              <a:rPr lang="es-ES" sz="1200" b="0" i="0">
                <a:solidFill>
                  <a:schemeClr val="dk1"/>
                </a:solidFill>
                <a:latin typeface="Calibri"/>
                <a:ea typeface="Calibri"/>
                <a:cs typeface="Calibri"/>
                <a:sym typeface="Calibri"/>
              </a:rPr>
              <a:t>: La AppBar es la barra en la parte superior de la pantalla que suele contener el título de la página, botones de navegación, y otras acciones importantes. Puedes personalizar la AppBar para incluir botones, menús desplegables y otros elementos según tus necesidades.</a:t>
            </a:r>
            <a:endParaRPr/>
          </a:p>
          <a:p>
            <a:pPr marL="0" lvl="0" indent="0" algn="l" rtl="0">
              <a:spcBef>
                <a:spcPts val="0"/>
              </a:spcBef>
              <a:spcAft>
                <a:spcPts val="0"/>
              </a:spcAft>
              <a:buNone/>
            </a:pPr>
            <a:r>
              <a:rPr lang="es-ES" sz="1200" b="1" i="0">
                <a:solidFill>
                  <a:schemeClr val="dk1"/>
                </a:solidFill>
                <a:latin typeface="Calibri"/>
                <a:ea typeface="Calibri"/>
                <a:cs typeface="Calibri"/>
                <a:sym typeface="Calibri"/>
              </a:rPr>
              <a:t>Body</a:t>
            </a:r>
            <a:r>
              <a:rPr lang="es-ES" sz="1200" b="0" i="0">
                <a:solidFill>
                  <a:schemeClr val="dk1"/>
                </a:solidFill>
                <a:latin typeface="Calibri"/>
                <a:ea typeface="Calibri"/>
                <a:cs typeface="Calibri"/>
                <a:sym typeface="Calibri"/>
              </a:rPr>
              <a:t>: El área de contenido principal (body) es donde colocas el contenido principal de la pantalla, como listas, formularios, texto, imágenes u otros widgets.</a:t>
            </a:r>
            <a:endParaRPr/>
          </a:p>
          <a:p>
            <a:pPr marL="0" lvl="0" indent="0" algn="l" rtl="0">
              <a:spcBef>
                <a:spcPts val="0"/>
              </a:spcBef>
              <a:spcAft>
                <a:spcPts val="0"/>
              </a:spcAft>
              <a:buNone/>
            </a:pPr>
            <a:r>
              <a:rPr lang="es-ES" sz="1200" b="1" i="0">
                <a:solidFill>
                  <a:schemeClr val="dk1"/>
                </a:solidFill>
                <a:latin typeface="Calibri"/>
                <a:ea typeface="Calibri"/>
                <a:cs typeface="Calibri"/>
                <a:sym typeface="Calibri"/>
              </a:rPr>
              <a:t>Drawer</a:t>
            </a:r>
            <a:r>
              <a:rPr lang="es-ES" sz="1200" b="0" i="0">
                <a:solidFill>
                  <a:schemeClr val="dk1"/>
                </a:solidFill>
                <a:latin typeface="Calibri"/>
                <a:ea typeface="Calibri"/>
                <a:cs typeface="Calibri"/>
                <a:sym typeface="Calibri"/>
              </a:rPr>
              <a:t>: El Drawer es un panel lateral que se puede abrir deslizando desde el borde izquierdo o derecho de la pantalla. Se utiliza comúnmente para mostrar opciones de navegación, configuración y menús de la aplicación.</a:t>
            </a:r>
            <a:endParaRPr/>
          </a:p>
          <a:p>
            <a:pPr marL="0" lvl="0" indent="0" algn="l" rtl="0">
              <a:spcBef>
                <a:spcPts val="0"/>
              </a:spcBef>
              <a:spcAft>
                <a:spcPts val="0"/>
              </a:spcAft>
              <a:buNone/>
            </a:pPr>
            <a:r>
              <a:rPr lang="es-ES" sz="1200" b="1" i="0">
                <a:solidFill>
                  <a:schemeClr val="dk1"/>
                </a:solidFill>
                <a:latin typeface="Calibri"/>
                <a:ea typeface="Calibri"/>
                <a:cs typeface="Calibri"/>
                <a:sym typeface="Calibri"/>
              </a:rPr>
              <a:t>FloatingActionButton</a:t>
            </a:r>
            <a:r>
              <a:rPr lang="es-ES" sz="1200" b="0" i="0">
                <a:solidFill>
                  <a:schemeClr val="dk1"/>
                </a:solidFill>
                <a:latin typeface="Calibri"/>
                <a:ea typeface="Calibri"/>
                <a:cs typeface="Calibri"/>
                <a:sym typeface="Calibri"/>
              </a:rPr>
              <a:t>: El FloatingActionButton es un botón circular que suele utilizarse para acciones importantes o comunes en la pantalla. Por ejemplo, puede usarse para crear un nuevo elemento, enviar un mensaje, o realizar alguna acción destacada.</a:t>
            </a:r>
            <a:endParaRPr/>
          </a:p>
          <a:p>
            <a:pPr marL="0" lvl="0" indent="0" algn="l" rtl="0">
              <a:spcBef>
                <a:spcPts val="0"/>
              </a:spcBef>
              <a:spcAft>
                <a:spcPts val="0"/>
              </a:spcAft>
              <a:buNone/>
            </a:pPr>
            <a:r>
              <a:rPr lang="es-ES" sz="1200" b="1" i="0">
                <a:solidFill>
                  <a:schemeClr val="dk1"/>
                </a:solidFill>
                <a:latin typeface="Calibri"/>
                <a:ea typeface="Calibri"/>
                <a:cs typeface="Calibri"/>
                <a:sym typeface="Calibri"/>
              </a:rPr>
              <a:t>BottomNavigationBar</a:t>
            </a:r>
            <a:r>
              <a:rPr lang="es-ES" sz="1200" b="0" i="0">
                <a:solidFill>
                  <a:schemeClr val="dk1"/>
                </a:solidFill>
                <a:latin typeface="Calibri"/>
                <a:ea typeface="Calibri"/>
                <a:cs typeface="Calibri"/>
                <a:sym typeface="Calibri"/>
              </a:rPr>
              <a:t>: Este componente se coloca en la parte inferior de la pantalla y se utiliza para la navegación entre diferentes secciones o pestañas de la aplicación.</a:t>
            </a:r>
            <a:endParaRPr/>
          </a:p>
          <a:p>
            <a:pPr marL="0" lvl="0" indent="0" algn="l" rtl="0">
              <a:spcBef>
                <a:spcPts val="0"/>
              </a:spcBef>
              <a:spcAft>
                <a:spcPts val="0"/>
              </a:spcAft>
              <a:buNone/>
            </a:pPr>
            <a:r>
              <a:rPr lang="es-ES" sz="1200" b="1" i="0">
                <a:solidFill>
                  <a:schemeClr val="dk1"/>
                </a:solidFill>
                <a:latin typeface="Calibri"/>
                <a:ea typeface="Calibri"/>
                <a:cs typeface="Calibri"/>
                <a:sym typeface="Calibri"/>
              </a:rPr>
              <a:t>SnackBar</a:t>
            </a:r>
            <a:r>
              <a:rPr lang="es-ES" sz="1200" b="0" i="0">
                <a:solidFill>
                  <a:schemeClr val="dk1"/>
                </a:solidFill>
                <a:latin typeface="Calibri"/>
                <a:ea typeface="Calibri"/>
                <a:cs typeface="Calibri"/>
                <a:sym typeface="Calibri"/>
              </a:rPr>
              <a:t>: Un SnackBar es un pequeño mensaje emergente que se muestra en la parte inferior de la pantalla para proporcionar información o retroalimentación al usuario.</a:t>
            </a:r>
            <a:endParaRPr/>
          </a:p>
          <a:p>
            <a:pPr marL="0" lvl="0" indent="0" algn="l" rtl="0">
              <a:spcBef>
                <a:spcPts val="0"/>
              </a:spcBef>
              <a:spcAft>
                <a:spcPts val="0"/>
              </a:spcAft>
              <a:buNone/>
            </a:pPr>
            <a:endParaRPr/>
          </a:p>
        </p:txBody>
      </p:sp>
      <p:sp>
        <p:nvSpPr>
          <p:cNvPr id="435" name="Google Shape;435;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3" name="Google Shape;443;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sz="1200" b="0" i="0">
                <a:solidFill>
                  <a:schemeClr val="dk1"/>
                </a:solidFill>
                <a:latin typeface="Calibri"/>
                <a:ea typeface="Calibri"/>
                <a:cs typeface="Calibri"/>
                <a:sym typeface="Calibri"/>
              </a:rPr>
              <a:t>Un Scaffold es una parte fundamental de la arquitectura de una aplicación Flutter y suele utilizarse como el marco principal para construir una interfaz de usuario.</a:t>
            </a:r>
            <a:endParaRPr/>
          </a:p>
          <a:p>
            <a:pPr marL="0" lvl="0" indent="0" algn="l" rtl="0">
              <a:spcBef>
                <a:spcPts val="0"/>
              </a:spcBef>
              <a:spcAft>
                <a:spcPts val="0"/>
              </a:spcAft>
              <a:buNone/>
            </a:pP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es-ES" sz="1200" b="1" i="0">
                <a:solidFill>
                  <a:schemeClr val="dk1"/>
                </a:solidFill>
                <a:latin typeface="Calibri"/>
                <a:ea typeface="Calibri"/>
                <a:cs typeface="Calibri"/>
                <a:sym typeface="Calibri"/>
              </a:rPr>
              <a:t>AppBar</a:t>
            </a:r>
            <a:r>
              <a:rPr lang="es-ES" sz="1200" b="0" i="0">
                <a:solidFill>
                  <a:schemeClr val="dk1"/>
                </a:solidFill>
                <a:latin typeface="Calibri"/>
                <a:ea typeface="Calibri"/>
                <a:cs typeface="Calibri"/>
                <a:sym typeface="Calibri"/>
              </a:rPr>
              <a:t>: La AppBar es la barra en la parte superior de la pantalla que suele contener el título de la página, botones de navegación, y otras acciones importantes. Puedes personalizar la AppBar para incluir botones, menús desplegables y otros elementos según tus necesidades.</a:t>
            </a:r>
            <a:endParaRPr/>
          </a:p>
          <a:p>
            <a:pPr marL="0" lvl="0" indent="0" algn="l" rtl="0">
              <a:spcBef>
                <a:spcPts val="0"/>
              </a:spcBef>
              <a:spcAft>
                <a:spcPts val="0"/>
              </a:spcAft>
              <a:buNone/>
            </a:pPr>
            <a:r>
              <a:rPr lang="es-ES" sz="1200" b="1" i="0">
                <a:solidFill>
                  <a:schemeClr val="dk1"/>
                </a:solidFill>
                <a:latin typeface="Calibri"/>
                <a:ea typeface="Calibri"/>
                <a:cs typeface="Calibri"/>
                <a:sym typeface="Calibri"/>
              </a:rPr>
              <a:t>Body</a:t>
            </a:r>
            <a:r>
              <a:rPr lang="es-ES" sz="1200" b="0" i="0">
                <a:solidFill>
                  <a:schemeClr val="dk1"/>
                </a:solidFill>
                <a:latin typeface="Calibri"/>
                <a:ea typeface="Calibri"/>
                <a:cs typeface="Calibri"/>
                <a:sym typeface="Calibri"/>
              </a:rPr>
              <a:t>: El área de contenido principal (body) es donde colocas el contenido principal de la pantalla, como listas, formularios, texto, imágenes u otros widgets.</a:t>
            </a:r>
            <a:endParaRPr/>
          </a:p>
          <a:p>
            <a:pPr marL="0" lvl="0" indent="0" algn="l" rtl="0">
              <a:spcBef>
                <a:spcPts val="0"/>
              </a:spcBef>
              <a:spcAft>
                <a:spcPts val="0"/>
              </a:spcAft>
              <a:buNone/>
            </a:pPr>
            <a:r>
              <a:rPr lang="es-ES" sz="1200" b="1" i="0">
                <a:solidFill>
                  <a:schemeClr val="dk1"/>
                </a:solidFill>
                <a:latin typeface="Calibri"/>
                <a:ea typeface="Calibri"/>
                <a:cs typeface="Calibri"/>
                <a:sym typeface="Calibri"/>
              </a:rPr>
              <a:t>Drawer</a:t>
            </a:r>
            <a:r>
              <a:rPr lang="es-ES" sz="1200" b="0" i="0">
                <a:solidFill>
                  <a:schemeClr val="dk1"/>
                </a:solidFill>
                <a:latin typeface="Calibri"/>
                <a:ea typeface="Calibri"/>
                <a:cs typeface="Calibri"/>
                <a:sym typeface="Calibri"/>
              </a:rPr>
              <a:t>: El Drawer es un panel lateral que se puede abrir deslizando desde el borde izquierdo o derecho de la pantalla. Se utiliza comúnmente para mostrar opciones de navegación, configuración y menús de la aplicación.</a:t>
            </a:r>
            <a:endParaRPr/>
          </a:p>
          <a:p>
            <a:pPr marL="0" lvl="0" indent="0" algn="l" rtl="0">
              <a:spcBef>
                <a:spcPts val="0"/>
              </a:spcBef>
              <a:spcAft>
                <a:spcPts val="0"/>
              </a:spcAft>
              <a:buNone/>
            </a:pPr>
            <a:r>
              <a:rPr lang="es-ES" sz="1200" b="1" i="0">
                <a:solidFill>
                  <a:schemeClr val="dk1"/>
                </a:solidFill>
                <a:latin typeface="Calibri"/>
                <a:ea typeface="Calibri"/>
                <a:cs typeface="Calibri"/>
                <a:sym typeface="Calibri"/>
              </a:rPr>
              <a:t>FloatingActionButton</a:t>
            </a:r>
            <a:r>
              <a:rPr lang="es-ES" sz="1200" b="0" i="0">
                <a:solidFill>
                  <a:schemeClr val="dk1"/>
                </a:solidFill>
                <a:latin typeface="Calibri"/>
                <a:ea typeface="Calibri"/>
                <a:cs typeface="Calibri"/>
                <a:sym typeface="Calibri"/>
              </a:rPr>
              <a:t>: El FloatingActionButton es un botón circular que suele utilizarse para acciones importantes o comunes en la pantalla. Por ejemplo, puede usarse para crear un nuevo elemento, enviar un mensaje, o realizar alguna acción destacada.</a:t>
            </a:r>
            <a:endParaRPr/>
          </a:p>
          <a:p>
            <a:pPr marL="0" lvl="0" indent="0" algn="l" rtl="0">
              <a:spcBef>
                <a:spcPts val="0"/>
              </a:spcBef>
              <a:spcAft>
                <a:spcPts val="0"/>
              </a:spcAft>
              <a:buNone/>
            </a:pPr>
            <a:r>
              <a:rPr lang="es-ES" sz="1200" b="1" i="0">
                <a:solidFill>
                  <a:schemeClr val="dk1"/>
                </a:solidFill>
                <a:latin typeface="Calibri"/>
                <a:ea typeface="Calibri"/>
                <a:cs typeface="Calibri"/>
                <a:sym typeface="Calibri"/>
              </a:rPr>
              <a:t>BottomNavigationBar</a:t>
            </a:r>
            <a:r>
              <a:rPr lang="es-ES" sz="1200" b="0" i="0">
                <a:solidFill>
                  <a:schemeClr val="dk1"/>
                </a:solidFill>
                <a:latin typeface="Calibri"/>
                <a:ea typeface="Calibri"/>
                <a:cs typeface="Calibri"/>
                <a:sym typeface="Calibri"/>
              </a:rPr>
              <a:t>: Este componente se coloca en la parte inferior de la pantalla y se utiliza para la navegación entre diferentes secciones o pestañas de la aplicación.</a:t>
            </a:r>
            <a:endParaRPr/>
          </a:p>
          <a:p>
            <a:pPr marL="0" lvl="0" indent="0" algn="l" rtl="0">
              <a:spcBef>
                <a:spcPts val="0"/>
              </a:spcBef>
              <a:spcAft>
                <a:spcPts val="0"/>
              </a:spcAft>
              <a:buNone/>
            </a:pPr>
            <a:r>
              <a:rPr lang="es-ES" sz="1200" b="1" i="0">
                <a:solidFill>
                  <a:schemeClr val="dk1"/>
                </a:solidFill>
                <a:latin typeface="Calibri"/>
                <a:ea typeface="Calibri"/>
                <a:cs typeface="Calibri"/>
                <a:sym typeface="Calibri"/>
              </a:rPr>
              <a:t>SnackBar</a:t>
            </a:r>
            <a:r>
              <a:rPr lang="es-ES" sz="1200" b="0" i="0">
                <a:solidFill>
                  <a:schemeClr val="dk1"/>
                </a:solidFill>
                <a:latin typeface="Calibri"/>
                <a:ea typeface="Calibri"/>
                <a:cs typeface="Calibri"/>
                <a:sym typeface="Calibri"/>
              </a:rPr>
              <a:t>: Un SnackBar es un pequeño mensaje emergente que se muestra en la parte inferior de la pantalla para proporcionar información o retroalimentación al usuario.</a:t>
            </a:r>
            <a:endParaRPr/>
          </a:p>
          <a:p>
            <a:pPr marL="0" lvl="0" indent="0" algn="l" rtl="0">
              <a:spcBef>
                <a:spcPts val="0"/>
              </a:spcBef>
              <a:spcAft>
                <a:spcPts val="0"/>
              </a:spcAft>
              <a:buNone/>
            </a:pPr>
            <a:endParaRPr/>
          </a:p>
        </p:txBody>
      </p:sp>
      <p:sp>
        <p:nvSpPr>
          <p:cNvPr id="444" name="Google Shape;444;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2" name="Google Shape;452;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sz="1200" b="0" i="0">
                <a:solidFill>
                  <a:schemeClr val="dk1"/>
                </a:solidFill>
                <a:latin typeface="Calibri"/>
                <a:ea typeface="Calibri"/>
                <a:cs typeface="Calibri"/>
                <a:sym typeface="Calibri"/>
              </a:rPr>
              <a:t>Un Scaffold es una parte fundamental de la arquitectura de una aplicación Flutter y suele utilizarse como el marco principal para construir una interfaz de usuario.</a:t>
            </a:r>
            <a:endParaRPr/>
          </a:p>
          <a:p>
            <a:pPr marL="0" lvl="0" indent="0" algn="l" rtl="0">
              <a:spcBef>
                <a:spcPts val="0"/>
              </a:spcBef>
              <a:spcAft>
                <a:spcPts val="0"/>
              </a:spcAft>
              <a:buNone/>
            </a:pP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es-ES" sz="1200" b="1" i="0">
                <a:solidFill>
                  <a:schemeClr val="dk1"/>
                </a:solidFill>
                <a:latin typeface="Calibri"/>
                <a:ea typeface="Calibri"/>
                <a:cs typeface="Calibri"/>
                <a:sym typeface="Calibri"/>
              </a:rPr>
              <a:t>AppBar</a:t>
            </a:r>
            <a:r>
              <a:rPr lang="es-ES" sz="1200" b="0" i="0">
                <a:solidFill>
                  <a:schemeClr val="dk1"/>
                </a:solidFill>
                <a:latin typeface="Calibri"/>
                <a:ea typeface="Calibri"/>
                <a:cs typeface="Calibri"/>
                <a:sym typeface="Calibri"/>
              </a:rPr>
              <a:t>: La AppBar es la barra en la parte superior de la pantalla que suele contener el título de la página, botones de navegación, y otras acciones importantes. Puedes personalizar la AppBar para incluir botones, menús desplegables y otros elementos según tus necesidades.</a:t>
            </a:r>
            <a:endParaRPr/>
          </a:p>
          <a:p>
            <a:pPr marL="0" lvl="0" indent="0" algn="l" rtl="0">
              <a:spcBef>
                <a:spcPts val="0"/>
              </a:spcBef>
              <a:spcAft>
                <a:spcPts val="0"/>
              </a:spcAft>
              <a:buNone/>
            </a:pPr>
            <a:r>
              <a:rPr lang="es-ES" sz="1200" b="1" i="0">
                <a:solidFill>
                  <a:schemeClr val="dk1"/>
                </a:solidFill>
                <a:latin typeface="Calibri"/>
                <a:ea typeface="Calibri"/>
                <a:cs typeface="Calibri"/>
                <a:sym typeface="Calibri"/>
              </a:rPr>
              <a:t>Body</a:t>
            </a:r>
            <a:r>
              <a:rPr lang="es-ES" sz="1200" b="0" i="0">
                <a:solidFill>
                  <a:schemeClr val="dk1"/>
                </a:solidFill>
                <a:latin typeface="Calibri"/>
                <a:ea typeface="Calibri"/>
                <a:cs typeface="Calibri"/>
                <a:sym typeface="Calibri"/>
              </a:rPr>
              <a:t>: El área de contenido principal (body) es donde colocas el contenido principal de la pantalla, como listas, formularios, texto, imágenes u otros widgets.</a:t>
            </a:r>
            <a:endParaRPr/>
          </a:p>
          <a:p>
            <a:pPr marL="0" lvl="0" indent="0" algn="l" rtl="0">
              <a:spcBef>
                <a:spcPts val="0"/>
              </a:spcBef>
              <a:spcAft>
                <a:spcPts val="0"/>
              </a:spcAft>
              <a:buNone/>
            </a:pPr>
            <a:r>
              <a:rPr lang="es-ES" sz="1200" b="1" i="0">
                <a:solidFill>
                  <a:schemeClr val="dk1"/>
                </a:solidFill>
                <a:latin typeface="Calibri"/>
                <a:ea typeface="Calibri"/>
                <a:cs typeface="Calibri"/>
                <a:sym typeface="Calibri"/>
              </a:rPr>
              <a:t>Drawer</a:t>
            </a:r>
            <a:r>
              <a:rPr lang="es-ES" sz="1200" b="0" i="0">
                <a:solidFill>
                  <a:schemeClr val="dk1"/>
                </a:solidFill>
                <a:latin typeface="Calibri"/>
                <a:ea typeface="Calibri"/>
                <a:cs typeface="Calibri"/>
                <a:sym typeface="Calibri"/>
              </a:rPr>
              <a:t>: El Drawer es un panel lateral que se puede abrir deslizando desde el borde izquierdo o derecho de la pantalla. Se utiliza comúnmente para mostrar opciones de navegación, configuración y menús de la aplicación.</a:t>
            </a:r>
            <a:endParaRPr/>
          </a:p>
          <a:p>
            <a:pPr marL="0" lvl="0" indent="0" algn="l" rtl="0">
              <a:spcBef>
                <a:spcPts val="0"/>
              </a:spcBef>
              <a:spcAft>
                <a:spcPts val="0"/>
              </a:spcAft>
              <a:buNone/>
            </a:pPr>
            <a:r>
              <a:rPr lang="es-ES" sz="1200" b="1" i="0">
                <a:solidFill>
                  <a:schemeClr val="dk1"/>
                </a:solidFill>
                <a:latin typeface="Calibri"/>
                <a:ea typeface="Calibri"/>
                <a:cs typeface="Calibri"/>
                <a:sym typeface="Calibri"/>
              </a:rPr>
              <a:t>FloatingActionButton</a:t>
            </a:r>
            <a:r>
              <a:rPr lang="es-ES" sz="1200" b="0" i="0">
                <a:solidFill>
                  <a:schemeClr val="dk1"/>
                </a:solidFill>
                <a:latin typeface="Calibri"/>
                <a:ea typeface="Calibri"/>
                <a:cs typeface="Calibri"/>
                <a:sym typeface="Calibri"/>
              </a:rPr>
              <a:t>: El FloatingActionButton es un botón circular que suele utilizarse para acciones importantes o comunes en la pantalla. Por ejemplo, puede usarse para crear un nuevo elemento, enviar un mensaje, o realizar alguna acción destacada.</a:t>
            </a:r>
            <a:endParaRPr/>
          </a:p>
          <a:p>
            <a:pPr marL="0" lvl="0" indent="0" algn="l" rtl="0">
              <a:spcBef>
                <a:spcPts val="0"/>
              </a:spcBef>
              <a:spcAft>
                <a:spcPts val="0"/>
              </a:spcAft>
              <a:buNone/>
            </a:pPr>
            <a:r>
              <a:rPr lang="es-ES" sz="1200" b="1" i="0">
                <a:solidFill>
                  <a:schemeClr val="dk1"/>
                </a:solidFill>
                <a:latin typeface="Calibri"/>
                <a:ea typeface="Calibri"/>
                <a:cs typeface="Calibri"/>
                <a:sym typeface="Calibri"/>
              </a:rPr>
              <a:t>BottomNavigationBar</a:t>
            </a:r>
            <a:r>
              <a:rPr lang="es-ES" sz="1200" b="0" i="0">
                <a:solidFill>
                  <a:schemeClr val="dk1"/>
                </a:solidFill>
                <a:latin typeface="Calibri"/>
                <a:ea typeface="Calibri"/>
                <a:cs typeface="Calibri"/>
                <a:sym typeface="Calibri"/>
              </a:rPr>
              <a:t>: Este componente se coloca en la parte inferior de la pantalla y se utiliza para la navegación entre diferentes secciones o pestañas de la aplicación.</a:t>
            </a:r>
            <a:endParaRPr/>
          </a:p>
          <a:p>
            <a:pPr marL="0" lvl="0" indent="0" algn="l" rtl="0">
              <a:spcBef>
                <a:spcPts val="0"/>
              </a:spcBef>
              <a:spcAft>
                <a:spcPts val="0"/>
              </a:spcAft>
              <a:buNone/>
            </a:pPr>
            <a:r>
              <a:rPr lang="es-ES" sz="1200" b="1" i="0">
                <a:solidFill>
                  <a:schemeClr val="dk1"/>
                </a:solidFill>
                <a:latin typeface="Calibri"/>
                <a:ea typeface="Calibri"/>
                <a:cs typeface="Calibri"/>
                <a:sym typeface="Calibri"/>
              </a:rPr>
              <a:t>SnackBar</a:t>
            </a:r>
            <a:r>
              <a:rPr lang="es-ES" sz="1200" b="0" i="0">
                <a:solidFill>
                  <a:schemeClr val="dk1"/>
                </a:solidFill>
                <a:latin typeface="Calibri"/>
                <a:ea typeface="Calibri"/>
                <a:cs typeface="Calibri"/>
                <a:sym typeface="Calibri"/>
              </a:rPr>
              <a:t>: Un SnackBar es un pequeño mensaje emergente que se muestra en la parte inferior de la pantalla para proporcionar información o retroalimentación al usuario.</a:t>
            </a:r>
            <a:endParaRPr/>
          </a:p>
          <a:p>
            <a:pPr marL="0" lvl="0" indent="0" algn="l" rtl="0">
              <a:spcBef>
                <a:spcPts val="0"/>
              </a:spcBef>
              <a:spcAft>
                <a:spcPts val="0"/>
              </a:spcAft>
              <a:buNone/>
            </a:pPr>
            <a:endParaRPr/>
          </a:p>
        </p:txBody>
      </p:sp>
      <p:sp>
        <p:nvSpPr>
          <p:cNvPr id="453" name="Google Shape;453;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1" name="Google Shape;461;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9" name="Google Shape;46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6" name="Google Shape;476;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3" name="Google Shape;483;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3" name="Google Shape;493;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0" name="Google Shape;500;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6" name="Google Shape;506;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3" name="Google Shape;513;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1" name="Google Shape;521;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7" name="Google Shape;527;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6" name="Google Shape;53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9" name="Google Shape;549;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7" name="Google Shape;557;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4" name="Google Shape;564;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2" name="Google Shape;572;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8" name="Google Shape;578;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5" name="Google Shape;585;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1" name="Google Shape;591;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6" name="Google Shape;596;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Diapositiva de título">
  <p:cSld name="1_Diapositiva de título">
    <p:spTree>
      <p:nvGrpSpPr>
        <p:cNvPr id="1" name="Shape 15"/>
        <p:cNvGrpSpPr/>
        <p:nvPr/>
      </p:nvGrpSpPr>
      <p:grpSpPr>
        <a:xfrm>
          <a:off x="0" y="0"/>
          <a:ext cx="0" cy="0"/>
          <a:chOff x="0" y="0"/>
          <a:chExt cx="0" cy="0"/>
        </a:xfrm>
      </p:grpSpPr>
      <p:pic>
        <p:nvPicPr>
          <p:cNvPr id="16" name="Google Shape;16;p43" descr="Interfaz de usuario gráfica, Texto, Aplicación&#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63"/>
        <p:cNvGrpSpPr/>
        <p:nvPr/>
      </p:nvGrpSpPr>
      <p:grpSpPr>
        <a:xfrm>
          <a:off x="0" y="0"/>
          <a:ext cx="0" cy="0"/>
          <a:chOff x="0" y="0"/>
          <a:chExt cx="0" cy="0"/>
        </a:xfrm>
      </p:grpSpPr>
      <p:sp>
        <p:nvSpPr>
          <p:cNvPr id="64" name="Google Shape;64;p5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8"/>
        <p:cNvGrpSpPr/>
        <p:nvPr/>
      </p:nvGrpSpPr>
      <p:grpSpPr>
        <a:xfrm>
          <a:off x="0" y="0"/>
          <a:ext cx="0" cy="0"/>
          <a:chOff x="0" y="0"/>
          <a:chExt cx="0" cy="0"/>
        </a:xfrm>
      </p:grpSpPr>
      <p:sp>
        <p:nvSpPr>
          <p:cNvPr id="69" name="Google Shape;69;p5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5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1" name="Google Shape;71;p5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2" name="Google Shape;72;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75"/>
        <p:cNvGrpSpPr/>
        <p:nvPr/>
      </p:nvGrpSpPr>
      <p:grpSpPr>
        <a:xfrm>
          <a:off x="0" y="0"/>
          <a:ext cx="0" cy="0"/>
          <a:chOff x="0" y="0"/>
          <a:chExt cx="0" cy="0"/>
        </a:xfrm>
      </p:grpSpPr>
      <p:sp>
        <p:nvSpPr>
          <p:cNvPr id="76" name="Google Shape;76;p5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54"/>
          <p:cNvSpPr>
            <a:spLocks noGrp="1"/>
          </p:cNvSpPr>
          <p:nvPr>
            <p:ph type="pic" idx="2"/>
          </p:nvPr>
        </p:nvSpPr>
        <p:spPr>
          <a:xfrm>
            <a:off x="5183188" y="987425"/>
            <a:ext cx="6172200" cy="4873625"/>
          </a:xfrm>
          <a:prstGeom prst="rect">
            <a:avLst/>
          </a:prstGeom>
          <a:noFill/>
          <a:ln>
            <a:noFill/>
          </a:ln>
        </p:spPr>
      </p:sp>
      <p:sp>
        <p:nvSpPr>
          <p:cNvPr id="78" name="Google Shape;78;p5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9" name="Google Shape;79;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82"/>
        <p:cNvGrpSpPr/>
        <p:nvPr/>
      </p:nvGrpSpPr>
      <p:grpSpPr>
        <a:xfrm>
          <a:off x="0" y="0"/>
          <a:ext cx="0" cy="0"/>
          <a:chOff x="0" y="0"/>
          <a:chExt cx="0" cy="0"/>
        </a:xfrm>
      </p:grpSpPr>
      <p:sp>
        <p:nvSpPr>
          <p:cNvPr id="83" name="Google Shape;83;p5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5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8"/>
        <p:cNvGrpSpPr/>
        <p:nvPr/>
      </p:nvGrpSpPr>
      <p:grpSpPr>
        <a:xfrm>
          <a:off x="0" y="0"/>
          <a:ext cx="0" cy="0"/>
          <a:chOff x="0" y="0"/>
          <a:chExt cx="0" cy="0"/>
        </a:xfrm>
      </p:grpSpPr>
      <p:sp>
        <p:nvSpPr>
          <p:cNvPr id="89" name="Google Shape;89;p5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5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Encabezado de sección">
  <p:cSld name="2_Encabezado de sección">
    <p:spTree>
      <p:nvGrpSpPr>
        <p:cNvPr id="1" name="Shape 22"/>
        <p:cNvGrpSpPr/>
        <p:nvPr/>
      </p:nvGrpSpPr>
      <p:grpSpPr>
        <a:xfrm>
          <a:off x="0" y="0"/>
          <a:ext cx="0" cy="0"/>
          <a:chOff x="0" y="0"/>
          <a:chExt cx="0" cy="0"/>
        </a:xfrm>
      </p:grpSpPr>
      <p:pic>
        <p:nvPicPr>
          <p:cNvPr id="23" name="Google Shape;23;p45" descr="Patrón de fondo&#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24" name="Google Shape;24;p45"/>
          <p:cNvPicPr preferRelativeResize="0"/>
          <p:nvPr/>
        </p:nvPicPr>
        <p:blipFill rotWithShape="1">
          <a:blip r:embed="rId3">
            <a:alphaModFix/>
          </a:blip>
          <a:srcRect/>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25"/>
        <p:cNvGrpSpPr/>
        <p:nvPr/>
      </p:nvGrpSpPr>
      <p:grpSpPr>
        <a:xfrm>
          <a:off x="0" y="0"/>
          <a:ext cx="0" cy="0"/>
          <a:chOff x="0" y="0"/>
          <a:chExt cx="0" cy="0"/>
        </a:xfrm>
      </p:grpSpPr>
      <p:sp>
        <p:nvSpPr>
          <p:cNvPr id="26" name="Google Shape;26;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29"/>
        <p:cNvGrpSpPr/>
        <p:nvPr/>
      </p:nvGrpSpPr>
      <p:grpSpPr>
        <a:xfrm>
          <a:off x="0" y="0"/>
          <a:ext cx="0" cy="0"/>
          <a:chOff x="0" y="0"/>
          <a:chExt cx="0" cy="0"/>
        </a:xfrm>
      </p:grpSpPr>
      <p:sp>
        <p:nvSpPr>
          <p:cNvPr id="30" name="Google Shape;30;p4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4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2" name="Google Shape;32;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35"/>
        <p:cNvGrpSpPr/>
        <p:nvPr/>
      </p:nvGrpSpPr>
      <p:grpSpPr>
        <a:xfrm>
          <a:off x="0" y="0"/>
          <a:ext cx="0" cy="0"/>
          <a:chOff x="0" y="0"/>
          <a:chExt cx="0" cy="0"/>
        </a:xfrm>
      </p:grpSpPr>
      <p:sp>
        <p:nvSpPr>
          <p:cNvPr id="36" name="Google Shape;36;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4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41"/>
        <p:cNvGrpSpPr/>
        <p:nvPr/>
      </p:nvGrpSpPr>
      <p:grpSpPr>
        <a:xfrm>
          <a:off x="0" y="0"/>
          <a:ext cx="0" cy="0"/>
          <a:chOff x="0" y="0"/>
          <a:chExt cx="0" cy="0"/>
        </a:xfrm>
      </p:grpSpPr>
      <p:sp>
        <p:nvSpPr>
          <p:cNvPr id="42" name="Google Shape;42;p4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4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4" name="Google Shape;44;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47"/>
        <p:cNvGrpSpPr/>
        <p:nvPr/>
      </p:nvGrpSpPr>
      <p:grpSpPr>
        <a:xfrm>
          <a:off x="0" y="0"/>
          <a:ext cx="0" cy="0"/>
          <a:chOff x="0" y="0"/>
          <a:chExt cx="0" cy="0"/>
        </a:xfrm>
      </p:grpSpPr>
      <p:sp>
        <p:nvSpPr>
          <p:cNvPr id="48" name="Google Shape;48;p5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5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5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4"/>
        <p:cNvGrpSpPr/>
        <p:nvPr/>
      </p:nvGrpSpPr>
      <p:grpSpPr>
        <a:xfrm>
          <a:off x="0" y="0"/>
          <a:ext cx="0" cy="0"/>
          <a:chOff x="0" y="0"/>
          <a:chExt cx="0" cy="0"/>
        </a:xfrm>
      </p:grpSpPr>
      <p:sp>
        <p:nvSpPr>
          <p:cNvPr id="55" name="Google Shape;55;p5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5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7" name="Google Shape;57;p5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5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9" name="Google Shape;59;p5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docs.flutter.dev/ui/widgets"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api.flutter.dev/flutter/material/MaterialApp-class.html"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api.flutter.dev/flutter/material/MaterialApp-class.html"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hyperlink" Target="https://docs.flutter.dev/ui/widgets/materia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api.flutter.dev/flutter/material/Scaffold-class.htm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api.flutter.dev/flutter/material/Scaffold-class.html"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api.flutter.dev/flutter/material/Scaffold-class.html"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hyperlink" Target="https://esflutter.dev/" TargetMode="Externa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
          <p:cNvSpPr txBox="1"/>
          <p:nvPr/>
        </p:nvSpPr>
        <p:spPr>
          <a:xfrm>
            <a:off x="528931" y="1997765"/>
            <a:ext cx="10948605" cy="206210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8000" b="1" i="0" u="none" strike="noStrike" cap="none">
                <a:solidFill>
                  <a:schemeClr val="dk1"/>
                </a:solidFill>
                <a:latin typeface="Calibri"/>
                <a:ea typeface="Calibri"/>
                <a:cs typeface="Calibri"/>
                <a:sym typeface="Calibri"/>
              </a:rPr>
              <a:t>Flutter: </a:t>
            </a:r>
            <a:endParaRPr/>
          </a:p>
          <a:p>
            <a:pPr marL="0" marR="0" lvl="0" indent="0" algn="ctr" rtl="0">
              <a:spcBef>
                <a:spcPts val="0"/>
              </a:spcBef>
              <a:spcAft>
                <a:spcPts val="0"/>
              </a:spcAft>
              <a:buNone/>
            </a:pPr>
            <a:r>
              <a:rPr lang="es-ES" sz="4800" b="1" i="1" u="none" strike="noStrike" cap="none">
                <a:solidFill>
                  <a:schemeClr val="dk1"/>
                </a:solidFill>
                <a:latin typeface="Calibri"/>
                <a:ea typeface="Calibri"/>
                <a:cs typeface="Calibri"/>
                <a:sym typeface="Calibri"/>
              </a:rPr>
              <a:t>Fundamentos y Exploración</a:t>
            </a:r>
            <a:endParaRPr sz="4800" b="1" i="1" u="none" strike="noStrike" cap="non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10"/>
          <p:cNvSpPr/>
          <p:nvPr/>
        </p:nvSpPr>
        <p:spPr>
          <a:xfrm flipH="1">
            <a:off x="7470647" y="1911491"/>
            <a:ext cx="3970151" cy="3970151"/>
          </a:xfrm>
          <a:prstGeom prst="arc">
            <a:avLst>
              <a:gd name="adj1" fmla="val 16200000"/>
              <a:gd name="adj2" fmla="val 5433205"/>
            </a:avLst>
          </a:prstGeom>
          <a:noFill/>
          <a:ln w="53975" cap="flat" cmpd="sng">
            <a:solidFill>
              <a:srgbClr val="D9D9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255" name="Google Shape;255;p10"/>
          <p:cNvSpPr/>
          <p:nvPr/>
        </p:nvSpPr>
        <p:spPr>
          <a:xfrm flipH="1">
            <a:off x="8506407" y="2491410"/>
            <a:ext cx="2680192" cy="2626584"/>
          </a:xfrm>
          <a:custGeom>
            <a:avLst/>
            <a:gdLst/>
            <a:ahLst/>
            <a:cxnLst/>
            <a:rect l="l" t="t" r="r" b="b"/>
            <a:pathLst>
              <a:path w="476250" h="466725" extrusionOk="0">
                <a:moveTo>
                  <a:pt x="462439" y="160496"/>
                </a:moveTo>
                <a:cubicBezTo>
                  <a:pt x="466249" y="160496"/>
                  <a:pt x="469106" y="157639"/>
                  <a:pt x="469106" y="153829"/>
                </a:cubicBezTo>
                <a:lnTo>
                  <a:pt x="469106" y="149066"/>
                </a:lnTo>
                <a:cubicBezTo>
                  <a:pt x="469106" y="145256"/>
                  <a:pt x="466249" y="142399"/>
                  <a:pt x="462439" y="142399"/>
                </a:cubicBezTo>
                <a:lnTo>
                  <a:pt x="415766" y="142399"/>
                </a:lnTo>
                <a:lnTo>
                  <a:pt x="415766" y="93821"/>
                </a:lnTo>
                <a:cubicBezTo>
                  <a:pt x="415766" y="80486"/>
                  <a:pt x="405289" y="70009"/>
                  <a:pt x="391954" y="70009"/>
                </a:cubicBezTo>
                <a:lnTo>
                  <a:pt x="333851" y="70009"/>
                </a:lnTo>
                <a:lnTo>
                  <a:pt x="333851" y="13811"/>
                </a:lnTo>
                <a:cubicBezTo>
                  <a:pt x="333851" y="10001"/>
                  <a:pt x="330994" y="7144"/>
                  <a:pt x="327184" y="7144"/>
                </a:cubicBezTo>
                <a:lnTo>
                  <a:pt x="322421" y="7144"/>
                </a:lnTo>
                <a:cubicBezTo>
                  <a:pt x="318611" y="7144"/>
                  <a:pt x="315754" y="10001"/>
                  <a:pt x="315754" y="13811"/>
                </a:cubicBezTo>
                <a:lnTo>
                  <a:pt x="315754" y="70009"/>
                </a:lnTo>
                <a:lnTo>
                  <a:pt x="290989" y="70009"/>
                </a:lnTo>
                <a:lnTo>
                  <a:pt x="290989" y="13811"/>
                </a:lnTo>
                <a:cubicBezTo>
                  <a:pt x="290989" y="10001"/>
                  <a:pt x="287179" y="7144"/>
                  <a:pt x="283369" y="7144"/>
                </a:cubicBezTo>
                <a:lnTo>
                  <a:pt x="278606" y="7144"/>
                </a:lnTo>
                <a:cubicBezTo>
                  <a:pt x="274796" y="7144"/>
                  <a:pt x="271939" y="10001"/>
                  <a:pt x="271939" y="13811"/>
                </a:cubicBezTo>
                <a:lnTo>
                  <a:pt x="271939" y="70009"/>
                </a:lnTo>
                <a:lnTo>
                  <a:pt x="247174" y="70009"/>
                </a:lnTo>
                <a:lnTo>
                  <a:pt x="247174" y="13811"/>
                </a:lnTo>
                <a:cubicBezTo>
                  <a:pt x="247174" y="10001"/>
                  <a:pt x="244316" y="7144"/>
                  <a:pt x="240506" y="7144"/>
                </a:cubicBezTo>
                <a:lnTo>
                  <a:pt x="235744" y="7144"/>
                </a:lnTo>
                <a:cubicBezTo>
                  <a:pt x="231934" y="7144"/>
                  <a:pt x="229076" y="10001"/>
                  <a:pt x="229076" y="13811"/>
                </a:cubicBezTo>
                <a:lnTo>
                  <a:pt x="229076" y="70009"/>
                </a:lnTo>
                <a:lnTo>
                  <a:pt x="204311" y="70009"/>
                </a:lnTo>
                <a:lnTo>
                  <a:pt x="204311" y="13811"/>
                </a:lnTo>
                <a:cubicBezTo>
                  <a:pt x="204311" y="10001"/>
                  <a:pt x="201454" y="7144"/>
                  <a:pt x="197644" y="7144"/>
                </a:cubicBezTo>
                <a:lnTo>
                  <a:pt x="192881" y="7144"/>
                </a:lnTo>
                <a:cubicBezTo>
                  <a:pt x="189071" y="7144"/>
                  <a:pt x="186214" y="10001"/>
                  <a:pt x="186214" y="13811"/>
                </a:cubicBezTo>
                <a:lnTo>
                  <a:pt x="186214" y="70009"/>
                </a:lnTo>
                <a:lnTo>
                  <a:pt x="161449" y="70009"/>
                </a:lnTo>
                <a:lnTo>
                  <a:pt x="161449" y="13811"/>
                </a:lnTo>
                <a:cubicBezTo>
                  <a:pt x="161449" y="10001"/>
                  <a:pt x="158591" y="7144"/>
                  <a:pt x="154781" y="7144"/>
                </a:cubicBezTo>
                <a:lnTo>
                  <a:pt x="150019" y="7144"/>
                </a:lnTo>
                <a:cubicBezTo>
                  <a:pt x="146209" y="7144"/>
                  <a:pt x="143351" y="10001"/>
                  <a:pt x="143351" y="13811"/>
                </a:cubicBezTo>
                <a:lnTo>
                  <a:pt x="143351" y="70009"/>
                </a:lnTo>
                <a:lnTo>
                  <a:pt x="88106" y="70009"/>
                </a:lnTo>
                <a:cubicBezTo>
                  <a:pt x="74771" y="70009"/>
                  <a:pt x="64294" y="81439"/>
                  <a:pt x="64294" y="93821"/>
                </a:cubicBezTo>
                <a:lnTo>
                  <a:pt x="64294" y="142399"/>
                </a:lnTo>
                <a:lnTo>
                  <a:pt x="13811" y="142399"/>
                </a:lnTo>
                <a:cubicBezTo>
                  <a:pt x="10001" y="142399"/>
                  <a:pt x="7144" y="145256"/>
                  <a:pt x="7144" y="149066"/>
                </a:cubicBezTo>
                <a:lnTo>
                  <a:pt x="7144" y="153829"/>
                </a:lnTo>
                <a:cubicBezTo>
                  <a:pt x="7144" y="157639"/>
                  <a:pt x="10001" y="160496"/>
                  <a:pt x="13811" y="160496"/>
                </a:cubicBezTo>
                <a:lnTo>
                  <a:pt x="64294" y="160496"/>
                </a:lnTo>
                <a:lnTo>
                  <a:pt x="64294" y="185261"/>
                </a:lnTo>
                <a:lnTo>
                  <a:pt x="13811" y="185261"/>
                </a:lnTo>
                <a:cubicBezTo>
                  <a:pt x="10001" y="185261"/>
                  <a:pt x="7144" y="188119"/>
                  <a:pt x="7144" y="191929"/>
                </a:cubicBezTo>
                <a:lnTo>
                  <a:pt x="7144" y="196691"/>
                </a:lnTo>
                <a:cubicBezTo>
                  <a:pt x="7144" y="200501"/>
                  <a:pt x="10001" y="203359"/>
                  <a:pt x="13811" y="203359"/>
                </a:cubicBezTo>
                <a:lnTo>
                  <a:pt x="64294" y="203359"/>
                </a:lnTo>
                <a:lnTo>
                  <a:pt x="64294" y="228124"/>
                </a:lnTo>
                <a:lnTo>
                  <a:pt x="13811" y="228124"/>
                </a:lnTo>
                <a:cubicBezTo>
                  <a:pt x="10001" y="229076"/>
                  <a:pt x="7144" y="231934"/>
                  <a:pt x="7144" y="235744"/>
                </a:cubicBezTo>
                <a:lnTo>
                  <a:pt x="7144" y="240506"/>
                </a:lnTo>
                <a:cubicBezTo>
                  <a:pt x="7144" y="244316"/>
                  <a:pt x="10001" y="247174"/>
                  <a:pt x="13811" y="247174"/>
                </a:cubicBezTo>
                <a:lnTo>
                  <a:pt x="64294" y="247174"/>
                </a:lnTo>
                <a:lnTo>
                  <a:pt x="64294" y="271939"/>
                </a:lnTo>
                <a:lnTo>
                  <a:pt x="13811" y="271939"/>
                </a:lnTo>
                <a:cubicBezTo>
                  <a:pt x="10001" y="271939"/>
                  <a:pt x="7144" y="274796"/>
                  <a:pt x="7144" y="278606"/>
                </a:cubicBezTo>
                <a:lnTo>
                  <a:pt x="7144" y="283369"/>
                </a:lnTo>
                <a:cubicBezTo>
                  <a:pt x="7144" y="287179"/>
                  <a:pt x="10001" y="290036"/>
                  <a:pt x="13811" y="290036"/>
                </a:cubicBezTo>
                <a:lnTo>
                  <a:pt x="64294" y="290036"/>
                </a:lnTo>
                <a:lnTo>
                  <a:pt x="64294" y="314801"/>
                </a:lnTo>
                <a:lnTo>
                  <a:pt x="13811" y="314801"/>
                </a:lnTo>
                <a:cubicBezTo>
                  <a:pt x="10001" y="314801"/>
                  <a:pt x="7144" y="317659"/>
                  <a:pt x="7144" y="321469"/>
                </a:cubicBezTo>
                <a:lnTo>
                  <a:pt x="7144" y="326231"/>
                </a:lnTo>
                <a:cubicBezTo>
                  <a:pt x="7144" y="330041"/>
                  <a:pt x="10001" y="332899"/>
                  <a:pt x="13811" y="332899"/>
                </a:cubicBezTo>
                <a:lnTo>
                  <a:pt x="64294" y="332899"/>
                </a:lnTo>
                <a:lnTo>
                  <a:pt x="64294" y="380524"/>
                </a:lnTo>
                <a:cubicBezTo>
                  <a:pt x="64294" y="393859"/>
                  <a:pt x="74771" y="404336"/>
                  <a:pt x="88106" y="404336"/>
                </a:cubicBezTo>
                <a:lnTo>
                  <a:pt x="142399" y="404336"/>
                </a:lnTo>
                <a:lnTo>
                  <a:pt x="142399" y="461486"/>
                </a:lnTo>
                <a:cubicBezTo>
                  <a:pt x="142399" y="465296"/>
                  <a:pt x="145256" y="468154"/>
                  <a:pt x="149066" y="468154"/>
                </a:cubicBezTo>
                <a:lnTo>
                  <a:pt x="153829" y="468154"/>
                </a:lnTo>
                <a:cubicBezTo>
                  <a:pt x="157639" y="468154"/>
                  <a:pt x="160496" y="465296"/>
                  <a:pt x="160496" y="461486"/>
                </a:cubicBezTo>
                <a:lnTo>
                  <a:pt x="160496" y="404336"/>
                </a:lnTo>
                <a:lnTo>
                  <a:pt x="185261" y="404336"/>
                </a:lnTo>
                <a:lnTo>
                  <a:pt x="185261" y="461486"/>
                </a:lnTo>
                <a:cubicBezTo>
                  <a:pt x="185261" y="465296"/>
                  <a:pt x="188119" y="468154"/>
                  <a:pt x="191929" y="468154"/>
                </a:cubicBezTo>
                <a:lnTo>
                  <a:pt x="196691" y="468154"/>
                </a:lnTo>
                <a:cubicBezTo>
                  <a:pt x="200501" y="468154"/>
                  <a:pt x="203359" y="465296"/>
                  <a:pt x="203359" y="461486"/>
                </a:cubicBezTo>
                <a:lnTo>
                  <a:pt x="203359" y="404336"/>
                </a:lnTo>
                <a:lnTo>
                  <a:pt x="228124" y="404336"/>
                </a:lnTo>
                <a:lnTo>
                  <a:pt x="228124" y="461486"/>
                </a:lnTo>
                <a:cubicBezTo>
                  <a:pt x="228124" y="465296"/>
                  <a:pt x="230981" y="468154"/>
                  <a:pt x="234791" y="468154"/>
                </a:cubicBezTo>
                <a:lnTo>
                  <a:pt x="239554" y="468154"/>
                </a:lnTo>
                <a:cubicBezTo>
                  <a:pt x="243364" y="468154"/>
                  <a:pt x="246221" y="465296"/>
                  <a:pt x="246221" y="461486"/>
                </a:cubicBezTo>
                <a:lnTo>
                  <a:pt x="246221" y="404336"/>
                </a:lnTo>
                <a:lnTo>
                  <a:pt x="270986" y="404336"/>
                </a:lnTo>
                <a:lnTo>
                  <a:pt x="270986" y="461486"/>
                </a:lnTo>
                <a:cubicBezTo>
                  <a:pt x="270986" y="465296"/>
                  <a:pt x="273844" y="468154"/>
                  <a:pt x="277654" y="468154"/>
                </a:cubicBezTo>
                <a:lnTo>
                  <a:pt x="283369" y="468154"/>
                </a:lnTo>
                <a:cubicBezTo>
                  <a:pt x="287179" y="468154"/>
                  <a:pt x="290036" y="465296"/>
                  <a:pt x="290036" y="461486"/>
                </a:cubicBezTo>
                <a:lnTo>
                  <a:pt x="290036" y="404336"/>
                </a:lnTo>
                <a:lnTo>
                  <a:pt x="314801" y="404336"/>
                </a:lnTo>
                <a:lnTo>
                  <a:pt x="314801" y="461486"/>
                </a:lnTo>
                <a:cubicBezTo>
                  <a:pt x="314801" y="465296"/>
                  <a:pt x="317659" y="468154"/>
                  <a:pt x="321469" y="468154"/>
                </a:cubicBezTo>
                <a:lnTo>
                  <a:pt x="326231" y="468154"/>
                </a:lnTo>
                <a:cubicBezTo>
                  <a:pt x="330041" y="468154"/>
                  <a:pt x="332899" y="465296"/>
                  <a:pt x="332899" y="461486"/>
                </a:cubicBezTo>
                <a:lnTo>
                  <a:pt x="332899" y="404336"/>
                </a:lnTo>
                <a:lnTo>
                  <a:pt x="391001" y="404336"/>
                </a:lnTo>
                <a:cubicBezTo>
                  <a:pt x="404336" y="404336"/>
                  <a:pt x="414814" y="393859"/>
                  <a:pt x="414814" y="380524"/>
                </a:cubicBezTo>
                <a:lnTo>
                  <a:pt x="414814" y="332899"/>
                </a:lnTo>
                <a:lnTo>
                  <a:pt x="461486" y="332899"/>
                </a:lnTo>
                <a:cubicBezTo>
                  <a:pt x="465296" y="332899"/>
                  <a:pt x="468154" y="330041"/>
                  <a:pt x="468154" y="326231"/>
                </a:cubicBezTo>
                <a:lnTo>
                  <a:pt x="468154" y="321469"/>
                </a:lnTo>
                <a:cubicBezTo>
                  <a:pt x="468154" y="317659"/>
                  <a:pt x="465296" y="314801"/>
                  <a:pt x="461486" y="314801"/>
                </a:cubicBezTo>
                <a:lnTo>
                  <a:pt x="414814" y="314801"/>
                </a:lnTo>
                <a:lnTo>
                  <a:pt x="414814" y="290036"/>
                </a:lnTo>
                <a:lnTo>
                  <a:pt x="461486" y="290036"/>
                </a:lnTo>
                <a:cubicBezTo>
                  <a:pt x="465296" y="290036"/>
                  <a:pt x="468154" y="287179"/>
                  <a:pt x="468154" y="283369"/>
                </a:cubicBezTo>
                <a:lnTo>
                  <a:pt x="468154" y="278606"/>
                </a:lnTo>
                <a:cubicBezTo>
                  <a:pt x="468154" y="274796"/>
                  <a:pt x="465296" y="271939"/>
                  <a:pt x="461486" y="271939"/>
                </a:cubicBezTo>
                <a:lnTo>
                  <a:pt x="414814" y="271939"/>
                </a:lnTo>
                <a:lnTo>
                  <a:pt x="414814" y="247174"/>
                </a:lnTo>
                <a:lnTo>
                  <a:pt x="461486" y="247174"/>
                </a:lnTo>
                <a:cubicBezTo>
                  <a:pt x="465296" y="247174"/>
                  <a:pt x="468154" y="244316"/>
                  <a:pt x="468154" y="240506"/>
                </a:cubicBezTo>
                <a:lnTo>
                  <a:pt x="468154" y="235744"/>
                </a:lnTo>
                <a:cubicBezTo>
                  <a:pt x="468154" y="231934"/>
                  <a:pt x="465296" y="229076"/>
                  <a:pt x="461486" y="229076"/>
                </a:cubicBezTo>
                <a:lnTo>
                  <a:pt x="414814" y="229076"/>
                </a:lnTo>
                <a:lnTo>
                  <a:pt x="414814" y="204311"/>
                </a:lnTo>
                <a:lnTo>
                  <a:pt x="461486" y="204311"/>
                </a:lnTo>
                <a:cubicBezTo>
                  <a:pt x="465296" y="204311"/>
                  <a:pt x="468154" y="201454"/>
                  <a:pt x="468154" y="197644"/>
                </a:cubicBezTo>
                <a:lnTo>
                  <a:pt x="468154" y="192881"/>
                </a:lnTo>
                <a:cubicBezTo>
                  <a:pt x="468154" y="189071"/>
                  <a:pt x="465296" y="186214"/>
                  <a:pt x="461486" y="186214"/>
                </a:cubicBezTo>
                <a:lnTo>
                  <a:pt x="414814" y="186214"/>
                </a:lnTo>
                <a:lnTo>
                  <a:pt x="414814" y="161449"/>
                </a:lnTo>
                <a:lnTo>
                  <a:pt x="462439" y="16144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6" name="Google Shape;256;p10"/>
          <p:cNvSpPr/>
          <p:nvPr/>
        </p:nvSpPr>
        <p:spPr>
          <a:xfrm flipH="1">
            <a:off x="8610310" y="1968456"/>
            <a:ext cx="216118" cy="216118"/>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257" name="Google Shape;257;p10"/>
          <p:cNvSpPr/>
          <p:nvPr/>
        </p:nvSpPr>
        <p:spPr>
          <a:xfrm flipH="1">
            <a:off x="6349815" y="1825365"/>
            <a:ext cx="549613" cy="549613"/>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00">
              <a:solidFill>
                <a:srgbClr val="3F3F3F"/>
              </a:solidFill>
              <a:latin typeface="Calibri"/>
              <a:ea typeface="Calibri"/>
              <a:cs typeface="Calibri"/>
              <a:sym typeface="Calibri"/>
            </a:endParaRPr>
          </a:p>
        </p:txBody>
      </p:sp>
      <p:grpSp>
        <p:nvGrpSpPr>
          <p:cNvPr id="258" name="Google Shape;258;p10"/>
          <p:cNvGrpSpPr/>
          <p:nvPr/>
        </p:nvGrpSpPr>
        <p:grpSpPr>
          <a:xfrm flipH="1">
            <a:off x="379366" y="1575001"/>
            <a:ext cx="5824367" cy="1099356"/>
            <a:chOff x="4716014" y="1639851"/>
            <a:chExt cx="3888434" cy="1098879"/>
          </a:xfrm>
        </p:grpSpPr>
        <p:sp>
          <p:nvSpPr>
            <p:cNvPr id="259" name="Google Shape;259;p10"/>
            <p:cNvSpPr txBox="1"/>
            <p:nvPr/>
          </p:nvSpPr>
          <p:spPr>
            <a:xfrm>
              <a:off x="4716015" y="1846565"/>
              <a:ext cx="3888433" cy="892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300" b="0" i="0">
                  <a:solidFill>
                    <a:schemeClr val="dk1"/>
                  </a:solidFill>
                  <a:latin typeface="Calibri"/>
                  <a:ea typeface="Calibri"/>
                  <a:cs typeface="Calibri"/>
                  <a:sym typeface="Calibri"/>
                </a:rPr>
                <a:t>Flutter permite crear aplicaciones para múltiples plataformas a partir de una sola base de código, incluyendo iOS, Android, web y próximamente también aplicaciones de escritorio (Windows, macOS y Linux). Esto ahorra tiempo y esfuerzo en el desarrollo y mantenimiento de aplicaciones para diferentes sistemas operativos.</a:t>
              </a:r>
              <a:endParaRPr/>
            </a:p>
          </p:txBody>
        </p:sp>
        <p:sp>
          <p:nvSpPr>
            <p:cNvPr id="260" name="Google Shape;260;p10"/>
            <p:cNvSpPr txBox="1"/>
            <p:nvPr/>
          </p:nvSpPr>
          <p:spPr>
            <a:xfrm>
              <a:off x="4716014" y="1639851"/>
              <a:ext cx="3888433" cy="29226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300" b="1" i="0">
                  <a:solidFill>
                    <a:schemeClr val="dk1"/>
                  </a:solidFill>
                  <a:latin typeface="Calibri"/>
                  <a:ea typeface="Calibri"/>
                  <a:cs typeface="Calibri"/>
                  <a:sym typeface="Calibri"/>
                </a:rPr>
                <a:t>Desarrollo multiplataforma</a:t>
              </a:r>
              <a:endParaRPr sz="1300" b="1">
                <a:solidFill>
                  <a:srgbClr val="3F3F3F"/>
                </a:solidFill>
                <a:latin typeface="Calibri"/>
                <a:ea typeface="Calibri"/>
                <a:cs typeface="Calibri"/>
                <a:sym typeface="Calibri"/>
              </a:endParaRPr>
            </a:p>
          </p:txBody>
        </p:sp>
      </p:grpSp>
      <p:sp>
        <p:nvSpPr>
          <p:cNvPr id="261" name="Google Shape;261;p10"/>
          <p:cNvSpPr/>
          <p:nvPr/>
        </p:nvSpPr>
        <p:spPr>
          <a:xfrm flipH="1">
            <a:off x="5514881" y="4387677"/>
            <a:ext cx="549613" cy="549613"/>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00">
              <a:solidFill>
                <a:srgbClr val="3F3F3F"/>
              </a:solidFill>
              <a:latin typeface="Calibri"/>
              <a:ea typeface="Calibri"/>
              <a:cs typeface="Calibri"/>
              <a:sym typeface="Calibri"/>
            </a:endParaRPr>
          </a:p>
        </p:txBody>
      </p:sp>
      <p:sp>
        <p:nvSpPr>
          <p:cNvPr id="262" name="Google Shape;262;p10"/>
          <p:cNvSpPr/>
          <p:nvPr/>
        </p:nvSpPr>
        <p:spPr>
          <a:xfrm flipH="1">
            <a:off x="6473642" y="5497857"/>
            <a:ext cx="549613" cy="549613"/>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00">
              <a:solidFill>
                <a:srgbClr val="3F3F3F"/>
              </a:solidFill>
              <a:latin typeface="Calibri"/>
              <a:ea typeface="Calibri"/>
              <a:cs typeface="Calibri"/>
              <a:sym typeface="Calibri"/>
            </a:endParaRPr>
          </a:p>
        </p:txBody>
      </p:sp>
      <p:sp>
        <p:nvSpPr>
          <p:cNvPr id="263" name="Google Shape;263;p10"/>
          <p:cNvSpPr/>
          <p:nvPr/>
        </p:nvSpPr>
        <p:spPr>
          <a:xfrm flipH="1">
            <a:off x="5654120" y="3140538"/>
            <a:ext cx="549613" cy="549613"/>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00">
              <a:solidFill>
                <a:srgbClr val="3F3F3F"/>
              </a:solidFill>
              <a:latin typeface="Calibri"/>
              <a:ea typeface="Calibri"/>
              <a:cs typeface="Calibri"/>
              <a:sym typeface="Calibri"/>
            </a:endParaRPr>
          </a:p>
        </p:txBody>
      </p:sp>
      <p:grpSp>
        <p:nvGrpSpPr>
          <p:cNvPr id="264" name="Google Shape;264;p10"/>
          <p:cNvGrpSpPr/>
          <p:nvPr/>
        </p:nvGrpSpPr>
        <p:grpSpPr>
          <a:xfrm flipH="1">
            <a:off x="442866" y="2981053"/>
            <a:ext cx="5115066" cy="1099356"/>
            <a:chOff x="4716014" y="1639851"/>
            <a:chExt cx="3888434" cy="1098879"/>
          </a:xfrm>
        </p:grpSpPr>
        <p:sp>
          <p:nvSpPr>
            <p:cNvPr id="265" name="Google Shape;265;p10"/>
            <p:cNvSpPr txBox="1"/>
            <p:nvPr/>
          </p:nvSpPr>
          <p:spPr>
            <a:xfrm>
              <a:off x="4716015" y="1846565"/>
              <a:ext cx="3888433" cy="892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300" b="0" i="0">
                  <a:solidFill>
                    <a:schemeClr val="dk1"/>
                  </a:solidFill>
                  <a:latin typeface="Calibri"/>
                  <a:ea typeface="Calibri"/>
                  <a:cs typeface="Calibri"/>
                  <a:sym typeface="Calibri"/>
                </a:rPr>
                <a:t>Flutter utiliza un sistema de widgets personalizables y altamente flexibles que permiten diseñar interfaces de usuario atractivas y adaptables. Puedes crear widgets personalizados o personalizar los widgets incorporados para cumplir con tus necesidades de diseño.</a:t>
              </a:r>
              <a:endParaRPr/>
            </a:p>
          </p:txBody>
        </p:sp>
        <p:sp>
          <p:nvSpPr>
            <p:cNvPr id="266" name="Google Shape;266;p10"/>
            <p:cNvSpPr txBox="1"/>
            <p:nvPr/>
          </p:nvSpPr>
          <p:spPr>
            <a:xfrm>
              <a:off x="4716014" y="1639851"/>
              <a:ext cx="3888433" cy="29226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300" b="1">
                  <a:solidFill>
                    <a:schemeClr val="dk1"/>
                  </a:solidFill>
                  <a:latin typeface="Calibri"/>
                  <a:ea typeface="Calibri"/>
                  <a:cs typeface="Calibri"/>
                  <a:sym typeface="Calibri"/>
                </a:rPr>
                <a:t>Widgets personalizables</a:t>
              </a:r>
              <a:endParaRPr sz="1300" b="1">
                <a:solidFill>
                  <a:schemeClr val="dk1"/>
                </a:solidFill>
                <a:latin typeface="Calibri"/>
                <a:ea typeface="Calibri"/>
                <a:cs typeface="Calibri"/>
                <a:sym typeface="Calibri"/>
              </a:endParaRPr>
            </a:p>
          </p:txBody>
        </p:sp>
      </p:grpSp>
      <p:grpSp>
        <p:nvGrpSpPr>
          <p:cNvPr id="267" name="Google Shape;267;p10"/>
          <p:cNvGrpSpPr/>
          <p:nvPr/>
        </p:nvGrpSpPr>
        <p:grpSpPr>
          <a:xfrm flipH="1">
            <a:off x="469900" y="4328001"/>
            <a:ext cx="5000149" cy="899301"/>
            <a:chOff x="4716014" y="1639851"/>
            <a:chExt cx="3888434" cy="898911"/>
          </a:xfrm>
        </p:grpSpPr>
        <p:sp>
          <p:nvSpPr>
            <p:cNvPr id="268" name="Google Shape;268;p10"/>
            <p:cNvSpPr txBox="1"/>
            <p:nvPr/>
          </p:nvSpPr>
          <p:spPr>
            <a:xfrm>
              <a:off x="4716015" y="1846565"/>
              <a:ext cx="3888433" cy="6921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300" b="0" i="0">
                  <a:solidFill>
                    <a:schemeClr val="dk1"/>
                  </a:solidFill>
                  <a:latin typeface="Calibri"/>
                  <a:ea typeface="Calibri"/>
                  <a:cs typeface="Calibri"/>
                  <a:sym typeface="Calibri"/>
                </a:rPr>
                <a:t>Flutter utiliza el motor gráfico Skia, Flutter utiliza la compilación en código nativo (AOT) para generar código altamente optimizado, lo que mejora la velocidad de ejecución de la aplicación.</a:t>
              </a:r>
              <a:endParaRPr/>
            </a:p>
          </p:txBody>
        </p:sp>
        <p:sp>
          <p:nvSpPr>
            <p:cNvPr id="269" name="Google Shape;269;p10"/>
            <p:cNvSpPr txBox="1"/>
            <p:nvPr/>
          </p:nvSpPr>
          <p:spPr>
            <a:xfrm>
              <a:off x="4716014" y="1639851"/>
              <a:ext cx="3888433" cy="29226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300" b="1">
                  <a:solidFill>
                    <a:schemeClr val="dk1"/>
                  </a:solidFill>
                  <a:latin typeface="Calibri"/>
                  <a:ea typeface="Calibri"/>
                  <a:cs typeface="Calibri"/>
                  <a:sym typeface="Calibri"/>
                </a:rPr>
                <a:t>Rendimiento de alta calidad</a:t>
              </a:r>
              <a:endParaRPr sz="1300" b="1">
                <a:solidFill>
                  <a:schemeClr val="dk1"/>
                </a:solidFill>
                <a:latin typeface="Calibri"/>
                <a:ea typeface="Calibri"/>
                <a:cs typeface="Calibri"/>
                <a:sym typeface="Calibri"/>
              </a:endParaRPr>
            </a:p>
          </p:txBody>
        </p:sp>
      </p:grpSp>
      <p:sp>
        <p:nvSpPr>
          <p:cNvPr id="270" name="Google Shape;270;p10"/>
          <p:cNvSpPr/>
          <p:nvPr/>
        </p:nvSpPr>
        <p:spPr>
          <a:xfrm flipH="1">
            <a:off x="7472818" y="3295854"/>
            <a:ext cx="216118" cy="216118"/>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271" name="Google Shape;271;p10"/>
          <p:cNvSpPr/>
          <p:nvPr/>
        </p:nvSpPr>
        <p:spPr>
          <a:xfrm flipH="1">
            <a:off x="8610310" y="5640948"/>
            <a:ext cx="216118" cy="216118"/>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cxnSp>
        <p:nvCxnSpPr>
          <p:cNvPr id="272" name="Google Shape;272;p10"/>
          <p:cNvCxnSpPr/>
          <p:nvPr/>
        </p:nvCxnSpPr>
        <p:spPr>
          <a:xfrm flipH="1">
            <a:off x="7214446" y="2076563"/>
            <a:ext cx="1080470" cy="1"/>
          </a:xfrm>
          <a:prstGeom prst="straightConnector1">
            <a:avLst/>
          </a:prstGeom>
          <a:noFill/>
          <a:ln w="19050" cap="flat" cmpd="sng">
            <a:solidFill>
              <a:srgbClr val="BFBFBF"/>
            </a:solidFill>
            <a:prstDash val="solid"/>
            <a:miter lim="800000"/>
            <a:headEnd type="oval" w="med" len="med"/>
            <a:tailEnd type="oval" w="med" len="med"/>
          </a:ln>
        </p:spPr>
      </p:cxnSp>
      <p:cxnSp>
        <p:nvCxnSpPr>
          <p:cNvPr id="273" name="Google Shape;273;p10"/>
          <p:cNvCxnSpPr/>
          <p:nvPr/>
        </p:nvCxnSpPr>
        <p:spPr>
          <a:xfrm flipH="1">
            <a:off x="6352070" y="3391736"/>
            <a:ext cx="1080470" cy="1"/>
          </a:xfrm>
          <a:prstGeom prst="straightConnector1">
            <a:avLst/>
          </a:prstGeom>
          <a:noFill/>
          <a:ln w="19050" cap="flat" cmpd="sng">
            <a:solidFill>
              <a:srgbClr val="BFBFBF"/>
            </a:solidFill>
            <a:prstDash val="solid"/>
            <a:miter lim="800000"/>
            <a:headEnd type="oval" w="med" len="med"/>
            <a:tailEnd type="oval" w="med" len="med"/>
          </a:ln>
        </p:spPr>
      </p:cxnSp>
      <p:cxnSp>
        <p:nvCxnSpPr>
          <p:cNvPr id="274" name="Google Shape;274;p10"/>
          <p:cNvCxnSpPr/>
          <p:nvPr/>
        </p:nvCxnSpPr>
        <p:spPr>
          <a:xfrm flipH="1">
            <a:off x="6350104" y="4662484"/>
            <a:ext cx="1080470" cy="1"/>
          </a:xfrm>
          <a:prstGeom prst="straightConnector1">
            <a:avLst/>
          </a:prstGeom>
          <a:noFill/>
          <a:ln w="19050" cap="flat" cmpd="sng">
            <a:solidFill>
              <a:srgbClr val="BFBFBF"/>
            </a:solidFill>
            <a:prstDash val="solid"/>
            <a:miter lim="800000"/>
            <a:headEnd type="oval" w="med" len="med"/>
            <a:tailEnd type="oval" w="med" len="med"/>
          </a:ln>
        </p:spPr>
      </p:cxnSp>
      <p:cxnSp>
        <p:nvCxnSpPr>
          <p:cNvPr id="275" name="Google Shape;275;p10"/>
          <p:cNvCxnSpPr/>
          <p:nvPr/>
        </p:nvCxnSpPr>
        <p:spPr>
          <a:xfrm flipH="1">
            <a:off x="7276360" y="5749055"/>
            <a:ext cx="1080470" cy="1"/>
          </a:xfrm>
          <a:prstGeom prst="straightConnector1">
            <a:avLst/>
          </a:prstGeom>
          <a:noFill/>
          <a:ln w="19050" cap="flat" cmpd="sng">
            <a:solidFill>
              <a:srgbClr val="BFBFBF"/>
            </a:solidFill>
            <a:prstDash val="solid"/>
            <a:miter lim="800000"/>
            <a:headEnd type="oval" w="med" len="med"/>
            <a:tailEnd type="oval" w="med" len="med"/>
          </a:ln>
        </p:spPr>
      </p:cxnSp>
      <p:sp>
        <p:nvSpPr>
          <p:cNvPr id="276" name="Google Shape;276;p10"/>
          <p:cNvSpPr/>
          <p:nvPr/>
        </p:nvSpPr>
        <p:spPr>
          <a:xfrm>
            <a:off x="6589058" y="5628122"/>
            <a:ext cx="292786" cy="293510"/>
          </a:xfrm>
          <a:custGeom>
            <a:avLst/>
            <a:gdLst/>
            <a:ahLst/>
            <a:cxnLst/>
            <a:rect l="l" t="t" r="r" b="b"/>
            <a:pathLst>
              <a:path w="3240000" h="3248012" extrusionOk="0">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00">
              <a:solidFill>
                <a:schemeClr val="lt1"/>
              </a:solidFill>
              <a:latin typeface="Calibri"/>
              <a:ea typeface="Calibri"/>
              <a:cs typeface="Calibri"/>
              <a:sym typeface="Calibri"/>
            </a:endParaRPr>
          </a:p>
        </p:txBody>
      </p:sp>
      <p:sp>
        <p:nvSpPr>
          <p:cNvPr id="277" name="Google Shape;277;p10"/>
          <p:cNvSpPr/>
          <p:nvPr/>
        </p:nvSpPr>
        <p:spPr>
          <a:xfrm flipH="1">
            <a:off x="5664458" y="4482410"/>
            <a:ext cx="236253" cy="341315"/>
          </a:xfrm>
          <a:custGeom>
            <a:avLst/>
            <a:gdLst/>
            <a:ahLst/>
            <a:cxnLst/>
            <a:rect l="l" t="t" r="r" b="b"/>
            <a:pathLst>
              <a:path w="2215656" h="3200962" extrusionOk="0">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00">
              <a:solidFill>
                <a:schemeClr val="dk1"/>
              </a:solidFill>
              <a:latin typeface="Calibri"/>
              <a:ea typeface="Calibri"/>
              <a:cs typeface="Calibri"/>
              <a:sym typeface="Calibri"/>
            </a:endParaRPr>
          </a:p>
        </p:txBody>
      </p:sp>
      <p:grpSp>
        <p:nvGrpSpPr>
          <p:cNvPr id="278" name="Google Shape;278;p10"/>
          <p:cNvGrpSpPr/>
          <p:nvPr/>
        </p:nvGrpSpPr>
        <p:grpSpPr>
          <a:xfrm>
            <a:off x="10122602" y="3390900"/>
            <a:ext cx="534724" cy="533693"/>
            <a:chOff x="7167947" y="1624190"/>
            <a:chExt cx="2677920" cy="2672764"/>
          </a:xfrm>
        </p:grpSpPr>
        <p:sp>
          <p:nvSpPr>
            <p:cNvPr id="279" name="Google Shape;279;p10"/>
            <p:cNvSpPr/>
            <p:nvPr/>
          </p:nvSpPr>
          <p:spPr>
            <a:xfrm>
              <a:off x="7167947" y="1624190"/>
              <a:ext cx="2677920" cy="2672764"/>
            </a:xfrm>
            <a:custGeom>
              <a:avLst/>
              <a:gdLst/>
              <a:ahLst/>
              <a:cxnLst/>
              <a:rect l="l" t="t" r="r" b="b"/>
              <a:pathLst>
                <a:path w="2677922" h="2672762" extrusionOk="0">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80" name="Google Shape;280;p10"/>
            <p:cNvSpPr/>
            <p:nvPr/>
          </p:nvSpPr>
          <p:spPr>
            <a:xfrm>
              <a:off x="7628244" y="2084297"/>
              <a:ext cx="1757326" cy="1752551"/>
            </a:xfrm>
            <a:custGeom>
              <a:avLst/>
              <a:gdLst/>
              <a:ahLst/>
              <a:cxnLst/>
              <a:rect l="l" t="t" r="r" b="b"/>
              <a:pathLst>
                <a:path w="1898796" h="1893636" extrusionOk="0">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sp>
        <p:nvSpPr>
          <p:cNvPr id="281" name="Google Shape;281;p10"/>
          <p:cNvSpPr txBox="1"/>
          <p:nvPr/>
        </p:nvSpPr>
        <p:spPr>
          <a:xfrm>
            <a:off x="590228" y="210142"/>
            <a:ext cx="10515600" cy="1325563"/>
          </a:xfrm>
          <a:prstGeom prst="rect">
            <a:avLst/>
          </a:prstGeom>
          <a:noFill/>
          <a:ln>
            <a:noFill/>
          </a:ln>
        </p:spPr>
        <p:txBody>
          <a:bodyPr spcFirstLastPara="1" wrap="square" lIns="91425" tIns="45700" rIns="91425" bIns="45700" anchor="ctr" anchorCtr="0">
            <a:noAutofit/>
          </a:bodyPr>
          <a:lstStyle/>
          <a:p>
            <a:pPr marL="449580" marR="0" lvl="0" indent="0" algn="just" rtl="0">
              <a:lnSpc>
                <a:spcPct val="107000"/>
              </a:lnSpc>
              <a:spcBef>
                <a:spcPts val="0"/>
              </a:spcBef>
              <a:spcAft>
                <a:spcPts val="0"/>
              </a:spcAft>
              <a:buClr>
                <a:schemeClr val="lt1"/>
              </a:buClr>
              <a:buSzPts val="3600"/>
              <a:buFont typeface="Calibri"/>
              <a:buNone/>
            </a:pPr>
            <a:r>
              <a:rPr lang="es-ES" sz="3600" b="1">
                <a:solidFill>
                  <a:schemeClr val="lt1"/>
                </a:solidFill>
                <a:latin typeface="Calibri"/>
                <a:ea typeface="Calibri"/>
                <a:cs typeface="Calibri"/>
                <a:sym typeface="Calibri"/>
              </a:rPr>
              <a:t>¿Por qué Flutter?</a:t>
            </a:r>
            <a:endParaRPr sz="3600">
              <a:solidFill>
                <a:schemeClr val="lt1"/>
              </a:solidFill>
              <a:latin typeface="Calibri"/>
              <a:ea typeface="Calibri"/>
              <a:cs typeface="Calibri"/>
              <a:sym typeface="Calibri"/>
            </a:endParaRPr>
          </a:p>
        </p:txBody>
      </p:sp>
      <p:sp>
        <p:nvSpPr>
          <p:cNvPr id="282" name="Google Shape;282;p10"/>
          <p:cNvSpPr/>
          <p:nvPr/>
        </p:nvSpPr>
        <p:spPr>
          <a:xfrm flipH="1">
            <a:off x="7538563" y="4582114"/>
            <a:ext cx="216118" cy="216118"/>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grpSp>
        <p:nvGrpSpPr>
          <p:cNvPr id="283" name="Google Shape;283;p10"/>
          <p:cNvGrpSpPr/>
          <p:nvPr/>
        </p:nvGrpSpPr>
        <p:grpSpPr>
          <a:xfrm flipH="1">
            <a:off x="557784" y="5501340"/>
            <a:ext cx="5000148" cy="763765"/>
            <a:chOff x="4689045" y="1753647"/>
            <a:chExt cx="3888434" cy="699224"/>
          </a:xfrm>
        </p:grpSpPr>
        <p:sp>
          <p:nvSpPr>
            <p:cNvPr id="284" name="Google Shape;284;p10"/>
            <p:cNvSpPr txBox="1"/>
            <p:nvPr/>
          </p:nvSpPr>
          <p:spPr>
            <a:xfrm>
              <a:off x="4689045" y="2002041"/>
              <a:ext cx="3888433" cy="4508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300" b="0" i="0">
                  <a:solidFill>
                    <a:schemeClr val="dk1"/>
                  </a:solidFill>
                  <a:latin typeface="Calibri"/>
                  <a:ea typeface="Calibri"/>
                  <a:cs typeface="Calibri"/>
                  <a:sym typeface="Calibri"/>
                </a:rPr>
                <a:t>Esta característica permite a los desarrolladores ver los cambios en tiempo real mientras desarrollan la aplicación.</a:t>
              </a:r>
              <a:endParaRPr/>
            </a:p>
          </p:txBody>
        </p:sp>
        <p:sp>
          <p:nvSpPr>
            <p:cNvPr id="285" name="Google Shape;285;p10"/>
            <p:cNvSpPr txBox="1"/>
            <p:nvPr/>
          </p:nvSpPr>
          <p:spPr>
            <a:xfrm>
              <a:off x="4689046" y="1753647"/>
              <a:ext cx="3888433" cy="2676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300" b="1" i="0">
                  <a:solidFill>
                    <a:schemeClr val="dk1"/>
                  </a:solidFill>
                  <a:latin typeface="Calibri"/>
                  <a:ea typeface="Calibri"/>
                  <a:cs typeface="Calibri"/>
                  <a:sym typeface="Calibri"/>
                </a:rPr>
                <a:t>Recarga en caliente (Hot Reload)</a:t>
              </a:r>
              <a:endParaRPr sz="1300" b="0" i="0">
                <a:solidFill>
                  <a:schemeClr val="dk1"/>
                </a:solidFill>
                <a:latin typeface="Calibri"/>
                <a:ea typeface="Calibri"/>
                <a:cs typeface="Calibri"/>
                <a:sym typeface="Calibri"/>
              </a:endParaRPr>
            </a:p>
          </p:txBody>
        </p:sp>
      </p:grpSp>
      <p:pic>
        <p:nvPicPr>
          <p:cNvPr id="286" name="Google Shape;286;p10"/>
          <p:cNvPicPr preferRelativeResize="0"/>
          <p:nvPr/>
        </p:nvPicPr>
        <p:blipFill rotWithShape="1">
          <a:blip r:embed="rId3">
            <a:alphaModFix/>
          </a:blip>
          <a:srcRect r="72475"/>
          <a:stretch/>
        </p:blipFill>
        <p:spPr>
          <a:xfrm>
            <a:off x="8960633" y="3924593"/>
            <a:ext cx="611231" cy="634095"/>
          </a:xfrm>
          <a:prstGeom prst="rect">
            <a:avLst/>
          </a:prstGeom>
          <a:noFill/>
          <a:ln>
            <a:noFill/>
          </a:ln>
        </p:spPr>
      </p:pic>
      <p:pic>
        <p:nvPicPr>
          <p:cNvPr id="287" name="Google Shape;287;p10"/>
          <p:cNvPicPr preferRelativeResize="0"/>
          <p:nvPr/>
        </p:nvPicPr>
        <p:blipFill rotWithShape="1">
          <a:blip r:embed="rId4">
            <a:alphaModFix/>
          </a:blip>
          <a:srcRect l="33052"/>
          <a:stretch/>
        </p:blipFill>
        <p:spPr>
          <a:xfrm>
            <a:off x="9520448" y="4098336"/>
            <a:ext cx="1125708" cy="480139"/>
          </a:xfrm>
          <a:prstGeom prst="rect">
            <a:avLst/>
          </a:prstGeom>
          <a:noFill/>
          <a:ln>
            <a:noFill/>
          </a:ln>
        </p:spPr>
      </p:pic>
      <p:sp>
        <p:nvSpPr>
          <p:cNvPr id="288" name="Google Shape;288;p10"/>
          <p:cNvSpPr/>
          <p:nvPr/>
        </p:nvSpPr>
        <p:spPr>
          <a:xfrm>
            <a:off x="6474162" y="1962383"/>
            <a:ext cx="328676" cy="248202"/>
          </a:xfrm>
          <a:custGeom>
            <a:avLst/>
            <a:gdLst/>
            <a:ahLst/>
            <a:cxnLst/>
            <a:rect l="l" t="t" r="r" b="b"/>
            <a:pathLst>
              <a:path w="3240000" h="3240000" extrusionOk="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00">
              <a:solidFill>
                <a:schemeClr val="lt1"/>
              </a:solidFill>
              <a:latin typeface="Calibri"/>
              <a:ea typeface="Calibri"/>
              <a:cs typeface="Calibri"/>
              <a:sym typeface="Calibri"/>
            </a:endParaRPr>
          </a:p>
        </p:txBody>
      </p:sp>
      <p:sp>
        <p:nvSpPr>
          <p:cNvPr id="289" name="Google Shape;289;p10"/>
          <p:cNvSpPr/>
          <p:nvPr/>
        </p:nvSpPr>
        <p:spPr>
          <a:xfrm>
            <a:off x="5816417" y="3301751"/>
            <a:ext cx="241483" cy="239505"/>
          </a:xfrm>
          <a:custGeom>
            <a:avLst/>
            <a:gdLst/>
            <a:ahLst/>
            <a:cxnLst/>
            <a:rect l="l" t="t" r="r" b="b"/>
            <a:pathLst>
              <a:path w="3240000" h="2574247" extrusionOk="0">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6"/>
                                        </p:tgtEl>
                                        <p:attrNameLst>
                                          <p:attrName>style.visibility</p:attrName>
                                        </p:attrNameLst>
                                      </p:cBhvr>
                                      <p:to>
                                        <p:strVal val="visible"/>
                                      </p:to>
                                    </p:set>
                                    <p:animEffect transition="in" filter="fade">
                                      <p:cBhvr>
                                        <p:cTn id="7" dur="500"/>
                                        <p:tgtEl>
                                          <p:spTgt spid="256"/>
                                        </p:tgtEl>
                                      </p:cBhvr>
                                    </p:animEffect>
                                  </p:childTnLst>
                                </p:cTn>
                              </p:par>
                              <p:par>
                                <p:cTn id="8" presetID="10" presetClass="entr" presetSubtype="0" fill="hold" nodeType="withEffect">
                                  <p:stCondLst>
                                    <p:cond delay="0"/>
                                  </p:stCondLst>
                                  <p:childTnLst>
                                    <p:set>
                                      <p:cBhvr>
                                        <p:cTn id="9" dur="1" fill="hold">
                                          <p:stCondLst>
                                            <p:cond delay="0"/>
                                          </p:stCondLst>
                                        </p:cTn>
                                        <p:tgtEl>
                                          <p:spTgt spid="272"/>
                                        </p:tgtEl>
                                        <p:attrNameLst>
                                          <p:attrName>style.visibility</p:attrName>
                                        </p:attrNameLst>
                                      </p:cBhvr>
                                      <p:to>
                                        <p:strVal val="visible"/>
                                      </p:to>
                                    </p:set>
                                    <p:animEffect transition="in" filter="fade">
                                      <p:cBhvr>
                                        <p:cTn id="10" dur="500"/>
                                        <p:tgtEl>
                                          <p:spTgt spid="272"/>
                                        </p:tgtEl>
                                      </p:cBhvr>
                                    </p:animEffect>
                                  </p:childTnLst>
                                </p:cTn>
                              </p:par>
                              <p:par>
                                <p:cTn id="11" presetID="10" presetClass="entr" presetSubtype="0" fill="hold" nodeType="withEffect">
                                  <p:stCondLst>
                                    <p:cond delay="0"/>
                                  </p:stCondLst>
                                  <p:childTnLst>
                                    <p:set>
                                      <p:cBhvr>
                                        <p:cTn id="12" dur="1" fill="hold">
                                          <p:stCondLst>
                                            <p:cond delay="0"/>
                                          </p:stCondLst>
                                        </p:cTn>
                                        <p:tgtEl>
                                          <p:spTgt spid="288"/>
                                        </p:tgtEl>
                                        <p:attrNameLst>
                                          <p:attrName>style.visibility</p:attrName>
                                        </p:attrNameLst>
                                      </p:cBhvr>
                                      <p:to>
                                        <p:strVal val="visible"/>
                                      </p:to>
                                    </p:set>
                                    <p:animEffect transition="in" filter="fade">
                                      <p:cBhvr>
                                        <p:cTn id="13" dur="500"/>
                                        <p:tgtEl>
                                          <p:spTgt spid="288"/>
                                        </p:tgtEl>
                                      </p:cBhvr>
                                    </p:animEffect>
                                  </p:childTnLst>
                                </p:cTn>
                              </p:par>
                              <p:par>
                                <p:cTn id="14" presetID="10" presetClass="entr" presetSubtype="0" fill="hold" nodeType="withEffect">
                                  <p:stCondLst>
                                    <p:cond delay="0"/>
                                  </p:stCondLst>
                                  <p:childTnLst>
                                    <p:set>
                                      <p:cBhvr>
                                        <p:cTn id="15" dur="1" fill="hold">
                                          <p:stCondLst>
                                            <p:cond delay="0"/>
                                          </p:stCondLst>
                                        </p:cTn>
                                        <p:tgtEl>
                                          <p:spTgt spid="257"/>
                                        </p:tgtEl>
                                        <p:attrNameLst>
                                          <p:attrName>style.visibility</p:attrName>
                                        </p:attrNameLst>
                                      </p:cBhvr>
                                      <p:to>
                                        <p:strVal val="visible"/>
                                      </p:to>
                                    </p:set>
                                    <p:animEffect transition="in" filter="fade">
                                      <p:cBhvr>
                                        <p:cTn id="16" dur="500"/>
                                        <p:tgtEl>
                                          <p:spTgt spid="25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58"/>
                                        </p:tgtEl>
                                        <p:attrNameLst>
                                          <p:attrName>style.visibility</p:attrName>
                                        </p:attrNameLst>
                                      </p:cBhvr>
                                      <p:to>
                                        <p:strVal val="visible"/>
                                      </p:to>
                                    </p:set>
                                    <p:animEffect transition="in" filter="fade">
                                      <p:cBhvr>
                                        <p:cTn id="21" dur="500"/>
                                        <p:tgtEl>
                                          <p:spTgt spid="25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70"/>
                                        </p:tgtEl>
                                        <p:attrNameLst>
                                          <p:attrName>style.visibility</p:attrName>
                                        </p:attrNameLst>
                                      </p:cBhvr>
                                      <p:to>
                                        <p:strVal val="visible"/>
                                      </p:to>
                                    </p:set>
                                    <p:animEffect transition="in" filter="fade">
                                      <p:cBhvr>
                                        <p:cTn id="26" dur="500"/>
                                        <p:tgtEl>
                                          <p:spTgt spid="270"/>
                                        </p:tgtEl>
                                      </p:cBhvr>
                                    </p:animEffect>
                                  </p:childTnLst>
                                </p:cTn>
                              </p:par>
                              <p:par>
                                <p:cTn id="27" presetID="10" presetClass="entr" presetSubtype="0" fill="hold" nodeType="withEffect">
                                  <p:stCondLst>
                                    <p:cond delay="0"/>
                                  </p:stCondLst>
                                  <p:childTnLst>
                                    <p:set>
                                      <p:cBhvr>
                                        <p:cTn id="28" dur="1" fill="hold">
                                          <p:stCondLst>
                                            <p:cond delay="0"/>
                                          </p:stCondLst>
                                        </p:cTn>
                                        <p:tgtEl>
                                          <p:spTgt spid="273"/>
                                        </p:tgtEl>
                                        <p:attrNameLst>
                                          <p:attrName>style.visibility</p:attrName>
                                        </p:attrNameLst>
                                      </p:cBhvr>
                                      <p:to>
                                        <p:strVal val="visible"/>
                                      </p:to>
                                    </p:set>
                                    <p:animEffect transition="in" filter="fade">
                                      <p:cBhvr>
                                        <p:cTn id="29" dur="500"/>
                                        <p:tgtEl>
                                          <p:spTgt spid="273"/>
                                        </p:tgtEl>
                                      </p:cBhvr>
                                    </p:animEffect>
                                  </p:childTnLst>
                                </p:cTn>
                              </p:par>
                              <p:par>
                                <p:cTn id="30" presetID="10" presetClass="entr" presetSubtype="0" fill="hold" nodeType="withEffect">
                                  <p:stCondLst>
                                    <p:cond delay="0"/>
                                  </p:stCondLst>
                                  <p:childTnLst>
                                    <p:set>
                                      <p:cBhvr>
                                        <p:cTn id="31" dur="1" fill="hold">
                                          <p:stCondLst>
                                            <p:cond delay="0"/>
                                          </p:stCondLst>
                                        </p:cTn>
                                        <p:tgtEl>
                                          <p:spTgt spid="289"/>
                                        </p:tgtEl>
                                        <p:attrNameLst>
                                          <p:attrName>style.visibility</p:attrName>
                                        </p:attrNameLst>
                                      </p:cBhvr>
                                      <p:to>
                                        <p:strVal val="visible"/>
                                      </p:to>
                                    </p:set>
                                    <p:animEffect transition="in" filter="fade">
                                      <p:cBhvr>
                                        <p:cTn id="32" dur="500"/>
                                        <p:tgtEl>
                                          <p:spTgt spid="289"/>
                                        </p:tgtEl>
                                      </p:cBhvr>
                                    </p:animEffect>
                                  </p:childTnLst>
                                </p:cTn>
                              </p:par>
                              <p:par>
                                <p:cTn id="33" presetID="10" presetClass="entr" presetSubtype="0" fill="hold" nodeType="withEffect">
                                  <p:stCondLst>
                                    <p:cond delay="0"/>
                                  </p:stCondLst>
                                  <p:childTnLst>
                                    <p:set>
                                      <p:cBhvr>
                                        <p:cTn id="34" dur="1" fill="hold">
                                          <p:stCondLst>
                                            <p:cond delay="0"/>
                                          </p:stCondLst>
                                        </p:cTn>
                                        <p:tgtEl>
                                          <p:spTgt spid="263"/>
                                        </p:tgtEl>
                                        <p:attrNameLst>
                                          <p:attrName>style.visibility</p:attrName>
                                        </p:attrNameLst>
                                      </p:cBhvr>
                                      <p:to>
                                        <p:strVal val="visible"/>
                                      </p:to>
                                    </p:set>
                                    <p:animEffect transition="in" filter="fade">
                                      <p:cBhvr>
                                        <p:cTn id="35" dur="500"/>
                                        <p:tgtEl>
                                          <p:spTgt spid="26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64"/>
                                        </p:tgtEl>
                                        <p:attrNameLst>
                                          <p:attrName>style.visibility</p:attrName>
                                        </p:attrNameLst>
                                      </p:cBhvr>
                                      <p:to>
                                        <p:strVal val="visible"/>
                                      </p:to>
                                    </p:set>
                                    <p:animEffect transition="in" filter="fade">
                                      <p:cBhvr>
                                        <p:cTn id="40" dur="500"/>
                                        <p:tgtEl>
                                          <p:spTgt spid="26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82"/>
                                        </p:tgtEl>
                                        <p:attrNameLst>
                                          <p:attrName>style.visibility</p:attrName>
                                        </p:attrNameLst>
                                      </p:cBhvr>
                                      <p:to>
                                        <p:strVal val="visible"/>
                                      </p:to>
                                    </p:set>
                                    <p:animEffect transition="in" filter="fade">
                                      <p:cBhvr>
                                        <p:cTn id="45" dur="500"/>
                                        <p:tgtEl>
                                          <p:spTgt spid="282"/>
                                        </p:tgtEl>
                                      </p:cBhvr>
                                    </p:animEffect>
                                  </p:childTnLst>
                                </p:cTn>
                              </p:par>
                              <p:par>
                                <p:cTn id="46" presetID="10" presetClass="entr" presetSubtype="0" fill="hold" nodeType="withEffect">
                                  <p:stCondLst>
                                    <p:cond delay="0"/>
                                  </p:stCondLst>
                                  <p:childTnLst>
                                    <p:set>
                                      <p:cBhvr>
                                        <p:cTn id="47" dur="1" fill="hold">
                                          <p:stCondLst>
                                            <p:cond delay="0"/>
                                          </p:stCondLst>
                                        </p:cTn>
                                        <p:tgtEl>
                                          <p:spTgt spid="274"/>
                                        </p:tgtEl>
                                        <p:attrNameLst>
                                          <p:attrName>style.visibility</p:attrName>
                                        </p:attrNameLst>
                                      </p:cBhvr>
                                      <p:to>
                                        <p:strVal val="visible"/>
                                      </p:to>
                                    </p:set>
                                    <p:animEffect transition="in" filter="fade">
                                      <p:cBhvr>
                                        <p:cTn id="48" dur="500"/>
                                        <p:tgtEl>
                                          <p:spTgt spid="274"/>
                                        </p:tgtEl>
                                      </p:cBhvr>
                                    </p:animEffect>
                                  </p:childTnLst>
                                </p:cTn>
                              </p:par>
                              <p:par>
                                <p:cTn id="49" presetID="10" presetClass="entr" presetSubtype="0" fill="hold" nodeType="withEffect">
                                  <p:stCondLst>
                                    <p:cond delay="0"/>
                                  </p:stCondLst>
                                  <p:childTnLst>
                                    <p:set>
                                      <p:cBhvr>
                                        <p:cTn id="50" dur="1" fill="hold">
                                          <p:stCondLst>
                                            <p:cond delay="0"/>
                                          </p:stCondLst>
                                        </p:cTn>
                                        <p:tgtEl>
                                          <p:spTgt spid="261"/>
                                        </p:tgtEl>
                                        <p:attrNameLst>
                                          <p:attrName>style.visibility</p:attrName>
                                        </p:attrNameLst>
                                      </p:cBhvr>
                                      <p:to>
                                        <p:strVal val="visible"/>
                                      </p:to>
                                    </p:set>
                                    <p:animEffect transition="in" filter="fade">
                                      <p:cBhvr>
                                        <p:cTn id="51" dur="500"/>
                                        <p:tgtEl>
                                          <p:spTgt spid="261"/>
                                        </p:tgtEl>
                                      </p:cBhvr>
                                    </p:animEffect>
                                  </p:childTnLst>
                                </p:cTn>
                              </p:par>
                              <p:par>
                                <p:cTn id="52" presetID="10" presetClass="entr" presetSubtype="0" fill="hold" nodeType="withEffect">
                                  <p:stCondLst>
                                    <p:cond delay="0"/>
                                  </p:stCondLst>
                                  <p:childTnLst>
                                    <p:set>
                                      <p:cBhvr>
                                        <p:cTn id="53" dur="1" fill="hold">
                                          <p:stCondLst>
                                            <p:cond delay="0"/>
                                          </p:stCondLst>
                                        </p:cTn>
                                        <p:tgtEl>
                                          <p:spTgt spid="277"/>
                                        </p:tgtEl>
                                        <p:attrNameLst>
                                          <p:attrName>style.visibility</p:attrName>
                                        </p:attrNameLst>
                                      </p:cBhvr>
                                      <p:to>
                                        <p:strVal val="visible"/>
                                      </p:to>
                                    </p:set>
                                    <p:animEffect transition="in" filter="fade">
                                      <p:cBhvr>
                                        <p:cTn id="54" dur="500"/>
                                        <p:tgtEl>
                                          <p:spTgt spid="27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67"/>
                                        </p:tgtEl>
                                        <p:attrNameLst>
                                          <p:attrName>style.visibility</p:attrName>
                                        </p:attrNameLst>
                                      </p:cBhvr>
                                      <p:to>
                                        <p:strVal val="visible"/>
                                      </p:to>
                                    </p:set>
                                    <p:animEffect transition="in" filter="fade">
                                      <p:cBhvr>
                                        <p:cTn id="59" dur="500"/>
                                        <p:tgtEl>
                                          <p:spTgt spid="26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71"/>
                                        </p:tgtEl>
                                        <p:attrNameLst>
                                          <p:attrName>style.visibility</p:attrName>
                                        </p:attrNameLst>
                                      </p:cBhvr>
                                      <p:to>
                                        <p:strVal val="visible"/>
                                      </p:to>
                                    </p:set>
                                    <p:animEffect transition="in" filter="fade">
                                      <p:cBhvr>
                                        <p:cTn id="64" dur="500"/>
                                        <p:tgtEl>
                                          <p:spTgt spid="271"/>
                                        </p:tgtEl>
                                      </p:cBhvr>
                                    </p:animEffect>
                                  </p:childTnLst>
                                </p:cTn>
                              </p:par>
                              <p:par>
                                <p:cTn id="65" presetID="10" presetClass="entr" presetSubtype="0" fill="hold" nodeType="withEffect">
                                  <p:stCondLst>
                                    <p:cond delay="0"/>
                                  </p:stCondLst>
                                  <p:childTnLst>
                                    <p:set>
                                      <p:cBhvr>
                                        <p:cTn id="66" dur="1" fill="hold">
                                          <p:stCondLst>
                                            <p:cond delay="0"/>
                                          </p:stCondLst>
                                        </p:cTn>
                                        <p:tgtEl>
                                          <p:spTgt spid="275"/>
                                        </p:tgtEl>
                                        <p:attrNameLst>
                                          <p:attrName>style.visibility</p:attrName>
                                        </p:attrNameLst>
                                      </p:cBhvr>
                                      <p:to>
                                        <p:strVal val="visible"/>
                                      </p:to>
                                    </p:set>
                                    <p:animEffect transition="in" filter="fade">
                                      <p:cBhvr>
                                        <p:cTn id="67" dur="500"/>
                                        <p:tgtEl>
                                          <p:spTgt spid="275"/>
                                        </p:tgtEl>
                                      </p:cBhvr>
                                    </p:animEffect>
                                  </p:childTnLst>
                                </p:cTn>
                              </p:par>
                              <p:par>
                                <p:cTn id="68" presetID="10" presetClass="entr" presetSubtype="0" fill="hold" nodeType="withEffect">
                                  <p:stCondLst>
                                    <p:cond delay="0"/>
                                  </p:stCondLst>
                                  <p:childTnLst>
                                    <p:set>
                                      <p:cBhvr>
                                        <p:cTn id="69" dur="1" fill="hold">
                                          <p:stCondLst>
                                            <p:cond delay="0"/>
                                          </p:stCondLst>
                                        </p:cTn>
                                        <p:tgtEl>
                                          <p:spTgt spid="262"/>
                                        </p:tgtEl>
                                        <p:attrNameLst>
                                          <p:attrName>style.visibility</p:attrName>
                                        </p:attrNameLst>
                                      </p:cBhvr>
                                      <p:to>
                                        <p:strVal val="visible"/>
                                      </p:to>
                                    </p:set>
                                    <p:animEffect transition="in" filter="fade">
                                      <p:cBhvr>
                                        <p:cTn id="70" dur="500"/>
                                        <p:tgtEl>
                                          <p:spTgt spid="262"/>
                                        </p:tgtEl>
                                      </p:cBhvr>
                                    </p:animEffect>
                                  </p:childTnLst>
                                </p:cTn>
                              </p:par>
                              <p:par>
                                <p:cTn id="71" presetID="10" presetClass="entr" presetSubtype="0" fill="hold" nodeType="withEffect">
                                  <p:stCondLst>
                                    <p:cond delay="0"/>
                                  </p:stCondLst>
                                  <p:childTnLst>
                                    <p:set>
                                      <p:cBhvr>
                                        <p:cTn id="72" dur="1" fill="hold">
                                          <p:stCondLst>
                                            <p:cond delay="0"/>
                                          </p:stCondLst>
                                        </p:cTn>
                                        <p:tgtEl>
                                          <p:spTgt spid="276"/>
                                        </p:tgtEl>
                                        <p:attrNameLst>
                                          <p:attrName>style.visibility</p:attrName>
                                        </p:attrNameLst>
                                      </p:cBhvr>
                                      <p:to>
                                        <p:strVal val="visible"/>
                                      </p:to>
                                    </p:set>
                                    <p:animEffect transition="in" filter="fade">
                                      <p:cBhvr>
                                        <p:cTn id="73" dur="500"/>
                                        <p:tgtEl>
                                          <p:spTgt spid="276"/>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83"/>
                                        </p:tgtEl>
                                        <p:attrNameLst>
                                          <p:attrName>style.visibility</p:attrName>
                                        </p:attrNameLst>
                                      </p:cBhvr>
                                      <p:to>
                                        <p:strVal val="visible"/>
                                      </p:to>
                                    </p:set>
                                    <p:animEffect transition="in" filter="fade">
                                      <p:cBhvr>
                                        <p:cTn id="78" dur="500"/>
                                        <p:tgtEl>
                                          <p:spTgt spid="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11"/>
          <p:cNvSpPr txBox="1"/>
          <p:nvPr/>
        </p:nvSpPr>
        <p:spPr>
          <a:xfrm>
            <a:off x="590228" y="210142"/>
            <a:ext cx="10515600" cy="1325563"/>
          </a:xfrm>
          <a:prstGeom prst="rect">
            <a:avLst/>
          </a:prstGeom>
          <a:noFill/>
          <a:ln>
            <a:noFill/>
          </a:ln>
        </p:spPr>
        <p:txBody>
          <a:bodyPr spcFirstLastPara="1" wrap="square" lIns="91425" tIns="45700" rIns="91425" bIns="45700" anchor="ctr" anchorCtr="0">
            <a:noAutofit/>
          </a:bodyPr>
          <a:lstStyle/>
          <a:p>
            <a:pPr marL="449580" marR="0" lvl="0" indent="0" algn="just" rtl="0">
              <a:lnSpc>
                <a:spcPct val="107000"/>
              </a:lnSpc>
              <a:spcBef>
                <a:spcPts val="0"/>
              </a:spcBef>
              <a:spcAft>
                <a:spcPts val="0"/>
              </a:spcAft>
              <a:buClr>
                <a:schemeClr val="lt1"/>
              </a:buClr>
              <a:buSzPts val="3600"/>
              <a:buFont typeface="Calibri"/>
              <a:buNone/>
            </a:pPr>
            <a:r>
              <a:rPr lang="es-ES" sz="3600" b="1">
                <a:solidFill>
                  <a:schemeClr val="lt1"/>
                </a:solidFill>
                <a:latin typeface="Calibri"/>
                <a:ea typeface="Calibri"/>
                <a:cs typeface="Calibri"/>
                <a:sym typeface="Calibri"/>
              </a:rPr>
              <a:t>¿Por qué Flutter?</a:t>
            </a:r>
            <a:endParaRPr sz="3600">
              <a:solidFill>
                <a:schemeClr val="lt1"/>
              </a:solidFill>
              <a:latin typeface="Calibri"/>
              <a:ea typeface="Calibri"/>
              <a:cs typeface="Calibri"/>
              <a:sym typeface="Calibri"/>
            </a:endParaRPr>
          </a:p>
        </p:txBody>
      </p:sp>
      <p:sp>
        <p:nvSpPr>
          <p:cNvPr id="295" name="Google Shape;295;p11"/>
          <p:cNvSpPr/>
          <p:nvPr/>
        </p:nvSpPr>
        <p:spPr>
          <a:xfrm flipH="1">
            <a:off x="7470647" y="1911491"/>
            <a:ext cx="3970151" cy="3970151"/>
          </a:xfrm>
          <a:prstGeom prst="arc">
            <a:avLst>
              <a:gd name="adj1" fmla="val 16200000"/>
              <a:gd name="adj2" fmla="val 5433205"/>
            </a:avLst>
          </a:prstGeom>
          <a:noFill/>
          <a:ln w="53975" cap="flat" cmpd="sng">
            <a:solidFill>
              <a:srgbClr val="D9D9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296" name="Google Shape;296;p11"/>
          <p:cNvSpPr/>
          <p:nvPr/>
        </p:nvSpPr>
        <p:spPr>
          <a:xfrm flipH="1">
            <a:off x="8506407" y="2491410"/>
            <a:ext cx="2680192" cy="2626584"/>
          </a:xfrm>
          <a:custGeom>
            <a:avLst/>
            <a:gdLst/>
            <a:ahLst/>
            <a:cxnLst/>
            <a:rect l="l" t="t" r="r" b="b"/>
            <a:pathLst>
              <a:path w="476250" h="466725" extrusionOk="0">
                <a:moveTo>
                  <a:pt x="462439" y="160496"/>
                </a:moveTo>
                <a:cubicBezTo>
                  <a:pt x="466249" y="160496"/>
                  <a:pt x="469106" y="157639"/>
                  <a:pt x="469106" y="153829"/>
                </a:cubicBezTo>
                <a:lnTo>
                  <a:pt x="469106" y="149066"/>
                </a:lnTo>
                <a:cubicBezTo>
                  <a:pt x="469106" y="145256"/>
                  <a:pt x="466249" y="142399"/>
                  <a:pt x="462439" y="142399"/>
                </a:cubicBezTo>
                <a:lnTo>
                  <a:pt x="415766" y="142399"/>
                </a:lnTo>
                <a:lnTo>
                  <a:pt x="415766" y="93821"/>
                </a:lnTo>
                <a:cubicBezTo>
                  <a:pt x="415766" y="80486"/>
                  <a:pt x="405289" y="70009"/>
                  <a:pt x="391954" y="70009"/>
                </a:cubicBezTo>
                <a:lnTo>
                  <a:pt x="333851" y="70009"/>
                </a:lnTo>
                <a:lnTo>
                  <a:pt x="333851" y="13811"/>
                </a:lnTo>
                <a:cubicBezTo>
                  <a:pt x="333851" y="10001"/>
                  <a:pt x="330994" y="7144"/>
                  <a:pt x="327184" y="7144"/>
                </a:cubicBezTo>
                <a:lnTo>
                  <a:pt x="322421" y="7144"/>
                </a:lnTo>
                <a:cubicBezTo>
                  <a:pt x="318611" y="7144"/>
                  <a:pt x="315754" y="10001"/>
                  <a:pt x="315754" y="13811"/>
                </a:cubicBezTo>
                <a:lnTo>
                  <a:pt x="315754" y="70009"/>
                </a:lnTo>
                <a:lnTo>
                  <a:pt x="290989" y="70009"/>
                </a:lnTo>
                <a:lnTo>
                  <a:pt x="290989" y="13811"/>
                </a:lnTo>
                <a:cubicBezTo>
                  <a:pt x="290989" y="10001"/>
                  <a:pt x="287179" y="7144"/>
                  <a:pt x="283369" y="7144"/>
                </a:cubicBezTo>
                <a:lnTo>
                  <a:pt x="278606" y="7144"/>
                </a:lnTo>
                <a:cubicBezTo>
                  <a:pt x="274796" y="7144"/>
                  <a:pt x="271939" y="10001"/>
                  <a:pt x="271939" y="13811"/>
                </a:cubicBezTo>
                <a:lnTo>
                  <a:pt x="271939" y="70009"/>
                </a:lnTo>
                <a:lnTo>
                  <a:pt x="247174" y="70009"/>
                </a:lnTo>
                <a:lnTo>
                  <a:pt x="247174" y="13811"/>
                </a:lnTo>
                <a:cubicBezTo>
                  <a:pt x="247174" y="10001"/>
                  <a:pt x="244316" y="7144"/>
                  <a:pt x="240506" y="7144"/>
                </a:cubicBezTo>
                <a:lnTo>
                  <a:pt x="235744" y="7144"/>
                </a:lnTo>
                <a:cubicBezTo>
                  <a:pt x="231934" y="7144"/>
                  <a:pt x="229076" y="10001"/>
                  <a:pt x="229076" y="13811"/>
                </a:cubicBezTo>
                <a:lnTo>
                  <a:pt x="229076" y="70009"/>
                </a:lnTo>
                <a:lnTo>
                  <a:pt x="204311" y="70009"/>
                </a:lnTo>
                <a:lnTo>
                  <a:pt x="204311" y="13811"/>
                </a:lnTo>
                <a:cubicBezTo>
                  <a:pt x="204311" y="10001"/>
                  <a:pt x="201454" y="7144"/>
                  <a:pt x="197644" y="7144"/>
                </a:cubicBezTo>
                <a:lnTo>
                  <a:pt x="192881" y="7144"/>
                </a:lnTo>
                <a:cubicBezTo>
                  <a:pt x="189071" y="7144"/>
                  <a:pt x="186214" y="10001"/>
                  <a:pt x="186214" y="13811"/>
                </a:cubicBezTo>
                <a:lnTo>
                  <a:pt x="186214" y="70009"/>
                </a:lnTo>
                <a:lnTo>
                  <a:pt x="161449" y="70009"/>
                </a:lnTo>
                <a:lnTo>
                  <a:pt x="161449" y="13811"/>
                </a:lnTo>
                <a:cubicBezTo>
                  <a:pt x="161449" y="10001"/>
                  <a:pt x="158591" y="7144"/>
                  <a:pt x="154781" y="7144"/>
                </a:cubicBezTo>
                <a:lnTo>
                  <a:pt x="150019" y="7144"/>
                </a:lnTo>
                <a:cubicBezTo>
                  <a:pt x="146209" y="7144"/>
                  <a:pt x="143351" y="10001"/>
                  <a:pt x="143351" y="13811"/>
                </a:cubicBezTo>
                <a:lnTo>
                  <a:pt x="143351" y="70009"/>
                </a:lnTo>
                <a:lnTo>
                  <a:pt x="88106" y="70009"/>
                </a:lnTo>
                <a:cubicBezTo>
                  <a:pt x="74771" y="70009"/>
                  <a:pt x="64294" y="81439"/>
                  <a:pt x="64294" y="93821"/>
                </a:cubicBezTo>
                <a:lnTo>
                  <a:pt x="64294" y="142399"/>
                </a:lnTo>
                <a:lnTo>
                  <a:pt x="13811" y="142399"/>
                </a:lnTo>
                <a:cubicBezTo>
                  <a:pt x="10001" y="142399"/>
                  <a:pt x="7144" y="145256"/>
                  <a:pt x="7144" y="149066"/>
                </a:cubicBezTo>
                <a:lnTo>
                  <a:pt x="7144" y="153829"/>
                </a:lnTo>
                <a:cubicBezTo>
                  <a:pt x="7144" y="157639"/>
                  <a:pt x="10001" y="160496"/>
                  <a:pt x="13811" y="160496"/>
                </a:cubicBezTo>
                <a:lnTo>
                  <a:pt x="64294" y="160496"/>
                </a:lnTo>
                <a:lnTo>
                  <a:pt x="64294" y="185261"/>
                </a:lnTo>
                <a:lnTo>
                  <a:pt x="13811" y="185261"/>
                </a:lnTo>
                <a:cubicBezTo>
                  <a:pt x="10001" y="185261"/>
                  <a:pt x="7144" y="188119"/>
                  <a:pt x="7144" y="191929"/>
                </a:cubicBezTo>
                <a:lnTo>
                  <a:pt x="7144" y="196691"/>
                </a:lnTo>
                <a:cubicBezTo>
                  <a:pt x="7144" y="200501"/>
                  <a:pt x="10001" y="203359"/>
                  <a:pt x="13811" y="203359"/>
                </a:cubicBezTo>
                <a:lnTo>
                  <a:pt x="64294" y="203359"/>
                </a:lnTo>
                <a:lnTo>
                  <a:pt x="64294" y="228124"/>
                </a:lnTo>
                <a:lnTo>
                  <a:pt x="13811" y="228124"/>
                </a:lnTo>
                <a:cubicBezTo>
                  <a:pt x="10001" y="229076"/>
                  <a:pt x="7144" y="231934"/>
                  <a:pt x="7144" y="235744"/>
                </a:cubicBezTo>
                <a:lnTo>
                  <a:pt x="7144" y="240506"/>
                </a:lnTo>
                <a:cubicBezTo>
                  <a:pt x="7144" y="244316"/>
                  <a:pt x="10001" y="247174"/>
                  <a:pt x="13811" y="247174"/>
                </a:cubicBezTo>
                <a:lnTo>
                  <a:pt x="64294" y="247174"/>
                </a:lnTo>
                <a:lnTo>
                  <a:pt x="64294" y="271939"/>
                </a:lnTo>
                <a:lnTo>
                  <a:pt x="13811" y="271939"/>
                </a:lnTo>
                <a:cubicBezTo>
                  <a:pt x="10001" y="271939"/>
                  <a:pt x="7144" y="274796"/>
                  <a:pt x="7144" y="278606"/>
                </a:cubicBezTo>
                <a:lnTo>
                  <a:pt x="7144" y="283369"/>
                </a:lnTo>
                <a:cubicBezTo>
                  <a:pt x="7144" y="287179"/>
                  <a:pt x="10001" y="290036"/>
                  <a:pt x="13811" y="290036"/>
                </a:cubicBezTo>
                <a:lnTo>
                  <a:pt x="64294" y="290036"/>
                </a:lnTo>
                <a:lnTo>
                  <a:pt x="64294" y="314801"/>
                </a:lnTo>
                <a:lnTo>
                  <a:pt x="13811" y="314801"/>
                </a:lnTo>
                <a:cubicBezTo>
                  <a:pt x="10001" y="314801"/>
                  <a:pt x="7144" y="317659"/>
                  <a:pt x="7144" y="321469"/>
                </a:cubicBezTo>
                <a:lnTo>
                  <a:pt x="7144" y="326231"/>
                </a:lnTo>
                <a:cubicBezTo>
                  <a:pt x="7144" y="330041"/>
                  <a:pt x="10001" y="332899"/>
                  <a:pt x="13811" y="332899"/>
                </a:cubicBezTo>
                <a:lnTo>
                  <a:pt x="64294" y="332899"/>
                </a:lnTo>
                <a:lnTo>
                  <a:pt x="64294" y="380524"/>
                </a:lnTo>
                <a:cubicBezTo>
                  <a:pt x="64294" y="393859"/>
                  <a:pt x="74771" y="404336"/>
                  <a:pt x="88106" y="404336"/>
                </a:cubicBezTo>
                <a:lnTo>
                  <a:pt x="142399" y="404336"/>
                </a:lnTo>
                <a:lnTo>
                  <a:pt x="142399" y="461486"/>
                </a:lnTo>
                <a:cubicBezTo>
                  <a:pt x="142399" y="465296"/>
                  <a:pt x="145256" y="468154"/>
                  <a:pt x="149066" y="468154"/>
                </a:cubicBezTo>
                <a:lnTo>
                  <a:pt x="153829" y="468154"/>
                </a:lnTo>
                <a:cubicBezTo>
                  <a:pt x="157639" y="468154"/>
                  <a:pt x="160496" y="465296"/>
                  <a:pt x="160496" y="461486"/>
                </a:cubicBezTo>
                <a:lnTo>
                  <a:pt x="160496" y="404336"/>
                </a:lnTo>
                <a:lnTo>
                  <a:pt x="185261" y="404336"/>
                </a:lnTo>
                <a:lnTo>
                  <a:pt x="185261" y="461486"/>
                </a:lnTo>
                <a:cubicBezTo>
                  <a:pt x="185261" y="465296"/>
                  <a:pt x="188119" y="468154"/>
                  <a:pt x="191929" y="468154"/>
                </a:cubicBezTo>
                <a:lnTo>
                  <a:pt x="196691" y="468154"/>
                </a:lnTo>
                <a:cubicBezTo>
                  <a:pt x="200501" y="468154"/>
                  <a:pt x="203359" y="465296"/>
                  <a:pt x="203359" y="461486"/>
                </a:cubicBezTo>
                <a:lnTo>
                  <a:pt x="203359" y="404336"/>
                </a:lnTo>
                <a:lnTo>
                  <a:pt x="228124" y="404336"/>
                </a:lnTo>
                <a:lnTo>
                  <a:pt x="228124" y="461486"/>
                </a:lnTo>
                <a:cubicBezTo>
                  <a:pt x="228124" y="465296"/>
                  <a:pt x="230981" y="468154"/>
                  <a:pt x="234791" y="468154"/>
                </a:cubicBezTo>
                <a:lnTo>
                  <a:pt x="239554" y="468154"/>
                </a:lnTo>
                <a:cubicBezTo>
                  <a:pt x="243364" y="468154"/>
                  <a:pt x="246221" y="465296"/>
                  <a:pt x="246221" y="461486"/>
                </a:cubicBezTo>
                <a:lnTo>
                  <a:pt x="246221" y="404336"/>
                </a:lnTo>
                <a:lnTo>
                  <a:pt x="270986" y="404336"/>
                </a:lnTo>
                <a:lnTo>
                  <a:pt x="270986" y="461486"/>
                </a:lnTo>
                <a:cubicBezTo>
                  <a:pt x="270986" y="465296"/>
                  <a:pt x="273844" y="468154"/>
                  <a:pt x="277654" y="468154"/>
                </a:cubicBezTo>
                <a:lnTo>
                  <a:pt x="283369" y="468154"/>
                </a:lnTo>
                <a:cubicBezTo>
                  <a:pt x="287179" y="468154"/>
                  <a:pt x="290036" y="465296"/>
                  <a:pt x="290036" y="461486"/>
                </a:cubicBezTo>
                <a:lnTo>
                  <a:pt x="290036" y="404336"/>
                </a:lnTo>
                <a:lnTo>
                  <a:pt x="314801" y="404336"/>
                </a:lnTo>
                <a:lnTo>
                  <a:pt x="314801" y="461486"/>
                </a:lnTo>
                <a:cubicBezTo>
                  <a:pt x="314801" y="465296"/>
                  <a:pt x="317659" y="468154"/>
                  <a:pt x="321469" y="468154"/>
                </a:cubicBezTo>
                <a:lnTo>
                  <a:pt x="326231" y="468154"/>
                </a:lnTo>
                <a:cubicBezTo>
                  <a:pt x="330041" y="468154"/>
                  <a:pt x="332899" y="465296"/>
                  <a:pt x="332899" y="461486"/>
                </a:cubicBezTo>
                <a:lnTo>
                  <a:pt x="332899" y="404336"/>
                </a:lnTo>
                <a:lnTo>
                  <a:pt x="391001" y="404336"/>
                </a:lnTo>
                <a:cubicBezTo>
                  <a:pt x="404336" y="404336"/>
                  <a:pt x="414814" y="393859"/>
                  <a:pt x="414814" y="380524"/>
                </a:cubicBezTo>
                <a:lnTo>
                  <a:pt x="414814" y="332899"/>
                </a:lnTo>
                <a:lnTo>
                  <a:pt x="461486" y="332899"/>
                </a:lnTo>
                <a:cubicBezTo>
                  <a:pt x="465296" y="332899"/>
                  <a:pt x="468154" y="330041"/>
                  <a:pt x="468154" y="326231"/>
                </a:cubicBezTo>
                <a:lnTo>
                  <a:pt x="468154" y="321469"/>
                </a:lnTo>
                <a:cubicBezTo>
                  <a:pt x="468154" y="317659"/>
                  <a:pt x="465296" y="314801"/>
                  <a:pt x="461486" y="314801"/>
                </a:cubicBezTo>
                <a:lnTo>
                  <a:pt x="414814" y="314801"/>
                </a:lnTo>
                <a:lnTo>
                  <a:pt x="414814" y="290036"/>
                </a:lnTo>
                <a:lnTo>
                  <a:pt x="461486" y="290036"/>
                </a:lnTo>
                <a:cubicBezTo>
                  <a:pt x="465296" y="290036"/>
                  <a:pt x="468154" y="287179"/>
                  <a:pt x="468154" y="283369"/>
                </a:cubicBezTo>
                <a:lnTo>
                  <a:pt x="468154" y="278606"/>
                </a:lnTo>
                <a:cubicBezTo>
                  <a:pt x="468154" y="274796"/>
                  <a:pt x="465296" y="271939"/>
                  <a:pt x="461486" y="271939"/>
                </a:cubicBezTo>
                <a:lnTo>
                  <a:pt x="414814" y="271939"/>
                </a:lnTo>
                <a:lnTo>
                  <a:pt x="414814" y="247174"/>
                </a:lnTo>
                <a:lnTo>
                  <a:pt x="461486" y="247174"/>
                </a:lnTo>
                <a:cubicBezTo>
                  <a:pt x="465296" y="247174"/>
                  <a:pt x="468154" y="244316"/>
                  <a:pt x="468154" y="240506"/>
                </a:cubicBezTo>
                <a:lnTo>
                  <a:pt x="468154" y="235744"/>
                </a:lnTo>
                <a:cubicBezTo>
                  <a:pt x="468154" y="231934"/>
                  <a:pt x="465296" y="229076"/>
                  <a:pt x="461486" y="229076"/>
                </a:cubicBezTo>
                <a:lnTo>
                  <a:pt x="414814" y="229076"/>
                </a:lnTo>
                <a:lnTo>
                  <a:pt x="414814" y="204311"/>
                </a:lnTo>
                <a:lnTo>
                  <a:pt x="461486" y="204311"/>
                </a:lnTo>
                <a:cubicBezTo>
                  <a:pt x="465296" y="204311"/>
                  <a:pt x="468154" y="201454"/>
                  <a:pt x="468154" y="197644"/>
                </a:cubicBezTo>
                <a:lnTo>
                  <a:pt x="468154" y="192881"/>
                </a:lnTo>
                <a:cubicBezTo>
                  <a:pt x="468154" y="189071"/>
                  <a:pt x="465296" y="186214"/>
                  <a:pt x="461486" y="186214"/>
                </a:cubicBezTo>
                <a:lnTo>
                  <a:pt x="414814" y="186214"/>
                </a:lnTo>
                <a:lnTo>
                  <a:pt x="414814" y="161449"/>
                </a:lnTo>
                <a:lnTo>
                  <a:pt x="462439" y="16144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7" name="Google Shape;297;p11"/>
          <p:cNvSpPr/>
          <p:nvPr/>
        </p:nvSpPr>
        <p:spPr>
          <a:xfrm flipH="1">
            <a:off x="8610310" y="1968456"/>
            <a:ext cx="216118" cy="216118"/>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98" name="Google Shape;298;p11"/>
          <p:cNvSpPr/>
          <p:nvPr/>
        </p:nvSpPr>
        <p:spPr>
          <a:xfrm flipH="1">
            <a:off x="6349815" y="1825365"/>
            <a:ext cx="549613" cy="549613"/>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3F3F3F"/>
              </a:solidFill>
              <a:latin typeface="Calibri"/>
              <a:ea typeface="Calibri"/>
              <a:cs typeface="Calibri"/>
              <a:sym typeface="Calibri"/>
            </a:endParaRPr>
          </a:p>
        </p:txBody>
      </p:sp>
      <p:sp>
        <p:nvSpPr>
          <p:cNvPr id="299" name="Google Shape;299;p11"/>
          <p:cNvSpPr/>
          <p:nvPr/>
        </p:nvSpPr>
        <p:spPr>
          <a:xfrm flipH="1">
            <a:off x="5404188" y="3661611"/>
            <a:ext cx="549613" cy="549613"/>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3F3F3F"/>
              </a:solidFill>
              <a:latin typeface="Calibri"/>
              <a:ea typeface="Calibri"/>
              <a:cs typeface="Calibri"/>
              <a:sym typeface="Calibri"/>
            </a:endParaRPr>
          </a:p>
        </p:txBody>
      </p:sp>
      <p:sp>
        <p:nvSpPr>
          <p:cNvPr id="300" name="Google Shape;300;p11"/>
          <p:cNvSpPr/>
          <p:nvPr/>
        </p:nvSpPr>
        <p:spPr>
          <a:xfrm flipH="1">
            <a:off x="6473642" y="5497857"/>
            <a:ext cx="549613" cy="549613"/>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3F3F3F"/>
              </a:solidFill>
              <a:latin typeface="Calibri"/>
              <a:ea typeface="Calibri"/>
              <a:cs typeface="Calibri"/>
              <a:sym typeface="Calibri"/>
            </a:endParaRPr>
          </a:p>
        </p:txBody>
      </p:sp>
      <p:grpSp>
        <p:nvGrpSpPr>
          <p:cNvPr id="301" name="Google Shape;301;p11"/>
          <p:cNvGrpSpPr/>
          <p:nvPr/>
        </p:nvGrpSpPr>
        <p:grpSpPr>
          <a:xfrm flipH="1">
            <a:off x="590226" y="5383890"/>
            <a:ext cx="5723725" cy="760707"/>
            <a:chOff x="4716016" y="1609181"/>
            <a:chExt cx="4820997" cy="760377"/>
          </a:xfrm>
        </p:grpSpPr>
        <p:sp>
          <p:nvSpPr>
            <p:cNvPr id="302" name="Google Shape;302;p11"/>
            <p:cNvSpPr txBox="1"/>
            <p:nvPr/>
          </p:nvSpPr>
          <p:spPr>
            <a:xfrm>
              <a:off x="4716016" y="1846565"/>
              <a:ext cx="4820997" cy="52299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400">
                  <a:solidFill>
                    <a:srgbClr val="3F3F3F"/>
                  </a:solidFill>
                  <a:latin typeface="Calibri"/>
                  <a:ea typeface="Calibri"/>
                  <a:cs typeface="Calibri"/>
                  <a:sym typeface="Calibri"/>
                </a:rPr>
                <a:t>Flutter cuenta con herramientas de desarrollo sólidas, como el entorno de desarrollo integrado (IDE) de Dart y extensiones para Visual Studio Code.</a:t>
              </a:r>
              <a:endParaRPr sz="1400">
                <a:solidFill>
                  <a:srgbClr val="3F3F3F"/>
                </a:solidFill>
                <a:latin typeface="Calibri"/>
                <a:ea typeface="Calibri"/>
                <a:cs typeface="Calibri"/>
                <a:sym typeface="Calibri"/>
              </a:endParaRPr>
            </a:p>
          </p:txBody>
        </p:sp>
        <p:sp>
          <p:nvSpPr>
            <p:cNvPr id="303" name="Google Shape;303;p11"/>
            <p:cNvSpPr txBox="1"/>
            <p:nvPr/>
          </p:nvSpPr>
          <p:spPr>
            <a:xfrm>
              <a:off x="5648580" y="1609181"/>
              <a:ext cx="3888433" cy="30764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400" b="1">
                  <a:solidFill>
                    <a:srgbClr val="3F3F3F"/>
                  </a:solidFill>
                  <a:latin typeface="Calibri"/>
                  <a:ea typeface="Calibri"/>
                  <a:cs typeface="Calibri"/>
                  <a:sym typeface="Calibri"/>
                </a:rPr>
                <a:t>Herramientas de desarrollo</a:t>
              </a:r>
              <a:endParaRPr sz="1400" b="1">
                <a:solidFill>
                  <a:srgbClr val="3F3F3F"/>
                </a:solidFill>
                <a:latin typeface="Calibri"/>
                <a:ea typeface="Calibri"/>
                <a:cs typeface="Calibri"/>
                <a:sym typeface="Calibri"/>
              </a:endParaRPr>
            </a:p>
          </p:txBody>
        </p:sp>
      </p:grpSp>
      <p:sp>
        <p:nvSpPr>
          <p:cNvPr id="304" name="Google Shape;304;p11"/>
          <p:cNvSpPr/>
          <p:nvPr/>
        </p:nvSpPr>
        <p:spPr>
          <a:xfrm flipH="1">
            <a:off x="5654120" y="2743488"/>
            <a:ext cx="549613" cy="549613"/>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3F3F3F"/>
              </a:solidFill>
              <a:latin typeface="Calibri"/>
              <a:ea typeface="Calibri"/>
              <a:cs typeface="Calibri"/>
              <a:sym typeface="Calibri"/>
            </a:endParaRPr>
          </a:p>
        </p:txBody>
      </p:sp>
      <p:sp>
        <p:nvSpPr>
          <p:cNvPr id="305" name="Google Shape;305;p11"/>
          <p:cNvSpPr/>
          <p:nvPr/>
        </p:nvSpPr>
        <p:spPr>
          <a:xfrm flipH="1">
            <a:off x="5629737" y="4579734"/>
            <a:ext cx="549613" cy="549613"/>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3F3F3F"/>
              </a:solidFill>
              <a:latin typeface="Calibri"/>
              <a:ea typeface="Calibri"/>
              <a:cs typeface="Calibri"/>
              <a:sym typeface="Calibri"/>
            </a:endParaRPr>
          </a:p>
        </p:txBody>
      </p:sp>
      <p:sp>
        <p:nvSpPr>
          <p:cNvPr id="306" name="Google Shape;306;p11"/>
          <p:cNvSpPr/>
          <p:nvPr/>
        </p:nvSpPr>
        <p:spPr>
          <a:xfrm flipH="1">
            <a:off x="7581254" y="2886580"/>
            <a:ext cx="216118" cy="216118"/>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07" name="Google Shape;307;p11"/>
          <p:cNvSpPr/>
          <p:nvPr/>
        </p:nvSpPr>
        <p:spPr>
          <a:xfrm flipH="1">
            <a:off x="7348378" y="3804702"/>
            <a:ext cx="216118" cy="216118"/>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08" name="Google Shape;308;p11"/>
          <p:cNvSpPr/>
          <p:nvPr/>
        </p:nvSpPr>
        <p:spPr>
          <a:xfrm flipH="1">
            <a:off x="7601706" y="4722826"/>
            <a:ext cx="216118" cy="216118"/>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09" name="Google Shape;309;p11"/>
          <p:cNvSpPr/>
          <p:nvPr/>
        </p:nvSpPr>
        <p:spPr>
          <a:xfrm flipH="1">
            <a:off x="8610310" y="5640948"/>
            <a:ext cx="216118" cy="216118"/>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cxnSp>
        <p:nvCxnSpPr>
          <p:cNvPr id="310" name="Google Shape;310;p11"/>
          <p:cNvCxnSpPr/>
          <p:nvPr/>
        </p:nvCxnSpPr>
        <p:spPr>
          <a:xfrm flipH="1">
            <a:off x="7214446" y="2076563"/>
            <a:ext cx="1080470" cy="1"/>
          </a:xfrm>
          <a:prstGeom prst="straightConnector1">
            <a:avLst/>
          </a:prstGeom>
          <a:noFill/>
          <a:ln w="19050" cap="flat" cmpd="sng">
            <a:solidFill>
              <a:srgbClr val="BFBFBF"/>
            </a:solidFill>
            <a:prstDash val="solid"/>
            <a:miter lim="800000"/>
            <a:headEnd type="oval" w="med" len="med"/>
            <a:tailEnd type="oval" w="med" len="med"/>
          </a:ln>
        </p:spPr>
      </p:cxnSp>
      <p:cxnSp>
        <p:nvCxnSpPr>
          <p:cNvPr id="311" name="Google Shape;311;p11"/>
          <p:cNvCxnSpPr/>
          <p:nvPr/>
        </p:nvCxnSpPr>
        <p:spPr>
          <a:xfrm flipH="1">
            <a:off x="6352070" y="2994686"/>
            <a:ext cx="1080470" cy="1"/>
          </a:xfrm>
          <a:prstGeom prst="straightConnector1">
            <a:avLst/>
          </a:prstGeom>
          <a:noFill/>
          <a:ln w="19050" cap="flat" cmpd="sng">
            <a:solidFill>
              <a:srgbClr val="BFBFBF"/>
            </a:solidFill>
            <a:prstDash val="solid"/>
            <a:miter lim="800000"/>
            <a:headEnd type="oval" w="med" len="med"/>
            <a:tailEnd type="oval" w="med" len="med"/>
          </a:ln>
        </p:spPr>
      </p:cxnSp>
      <p:cxnSp>
        <p:nvCxnSpPr>
          <p:cNvPr id="312" name="Google Shape;312;p11"/>
          <p:cNvCxnSpPr/>
          <p:nvPr/>
        </p:nvCxnSpPr>
        <p:spPr>
          <a:xfrm flipH="1">
            <a:off x="6110666" y="3912809"/>
            <a:ext cx="1080470" cy="1"/>
          </a:xfrm>
          <a:prstGeom prst="straightConnector1">
            <a:avLst/>
          </a:prstGeom>
          <a:noFill/>
          <a:ln w="19050" cap="flat" cmpd="sng">
            <a:solidFill>
              <a:srgbClr val="BFBFBF"/>
            </a:solidFill>
            <a:prstDash val="solid"/>
            <a:miter lim="800000"/>
            <a:headEnd type="oval" w="med" len="med"/>
            <a:tailEnd type="oval" w="med" len="med"/>
          </a:ln>
        </p:spPr>
      </p:cxnSp>
      <p:cxnSp>
        <p:nvCxnSpPr>
          <p:cNvPr id="313" name="Google Shape;313;p11"/>
          <p:cNvCxnSpPr/>
          <p:nvPr/>
        </p:nvCxnSpPr>
        <p:spPr>
          <a:xfrm flipH="1">
            <a:off x="6350104" y="4830932"/>
            <a:ext cx="1080470" cy="1"/>
          </a:xfrm>
          <a:prstGeom prst="straightConnector1">
            <a:avLst/>
          </a:prstGeom>
          <a:noFill/>
          <a:ln w="19050" cap="flat" cmpd="sng">
            <a:solidFill>
              <a:srgbClr val="BFBFBF"/>
            </a:solidFill>
            <a:prstDash val="solid"/>
            <a:miter lim="800000"/>
            <a:headEnd type="oval" w="med" len="med"/>
            <a:tailEnd type="oval" w="med" len="med"/>
          </a:ln>
        </p:spPr>
      </p:cxnSp>
      <p:cxnSp>
        <p:nvCxnSpPr>
          <p:cNvPr id="314" name="Google Shape;314;p11"/>
          <p:cNvCxnSpPr/>
          <p:nvPr/>
        </p:nvCxnSpPr>
        <p:spPr>
          <a:xfrm flipH="1">
            <a:off x="7276360" y="5749055"/>
            <a:ext cx="1080470" cy="1"/>
          </a:xfrm>
          <a:prstGeom prst="straightConnector1">
            <a:avLst/>
          </a:prstGeom>
          <a:noFill/>
          <a:ln w="19050" cap="flat" cmpd="sng">
            <a:solidFill>
              <a:srgbClr val="BFBFBF"/>
            </a:solidFill>
            <a:prstDash val="solid"/>
            <a:miter lim="800000"/>
            <a:headEnd type="oval" w="med" len="med"/>
            <a:tailEnd type="oval" w="med" len="med"/>
          </a:ln>
        </p:spPr>
      </p:cxnSp>
      <p:sp>
        <p:nvSpPr>
          <p:cNvPr id="315" name="Google Shape;315;p11"/>
          <p:cNvSpPr/>
          <p:nvPr/>
        </p:nvSpPr>
        <p:spPr>
          <a:xfrm>
            <a:off x="6589058" y="5628122"/>
            <a:ext cx="292786" cy="293510"/>
          </a:xfrm>
          <a:custGeom>
            <a:avLst/>
            <a:gdLst/>
            <a:ahLst/>
            <a:cxnLst/>
            <a:rect l="l" t="t" r="r" b="b"/>
            <a:pathLst>
              <a:path w="3240000" h="3248012" extrusionOk="0">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16" name="Google Shape;316;p11"/>
          <p:cNvSpPr/>
          <p:nvPr/>
        </p:nvSpPr>
        <p:spPr>
          <a:xfrm flipH="1">
            <a:off x="5740594" y="4719675"/>
            <a:ext cx="343140" cy="251467"/>
          </a:xfrm>
          <a:custGeom>
            <a:avLst/>
            <a:gdLst/>
            <a:ahLst/>
            <a:cxnLst/>
            <a:rect l="l" t="t" r="r" b="b"/>
            <a:pathLst>
              <a:path w="3248842" h="2380886" extrusionOk="0">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17" name="Google Shape;317;p11"/>
          <p:cNvSpPr/>
          <p:nvPr/>
        </p:nvSpPr>
        <p:spPr>
          <a:xfrm flipH="1">
            <a:off x="5553765" y="3756344"/>
            <a:ext cx="236253" cy="341315"/>
          </a:xfrm>
          <a:custGeom>
            <a:avLst/>
            <a:gdLst/>
            <a:ahLst/>
            <a:cxnLst/>
            <a:rect l="l" t="t" r="r" b="b"/>
            <a:pathLst>
              <a:path w="2215656" h="3200962" extrusionOk="0">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grpSp>
        <p:nvGrpSpPr>
          <p:cNvPr id="318" name="Google Shape;318;p11"/>
          <p:cNvGrpSpPr/>
          <p:nvPr/>
        </p:nvGrpSpPr>
        <p:grpSpPr>
          <a:xfrm>
            <a:off x="10122602" y="3390900"/>
            <a:ext cx="534724" cy="533693"/>
            <a:chOff x="7167947" y="1624190"/>
            <a:chExt cx="2677920" cy="2672764"/>
          </a:xfrm>
        </p:grpSpPr>
        <p:sp>
          <p:nvSpPr>
            <p:cNvPr id="319" name="Google Shape;319;p11"/>
            <p:cNvSpPr/>
            <p:nvPr/>
          </p:nvSpPr>
          <p:spPr>
            <a:xfrm>
              <a:off x="7167947" y="1624190"/>
              <a:ext cx="2677920" cy="2672764"/>
            </a:xfrm>
            <a:custGeom>
              <a:avLst/>
              <a:gdLst/>
              <a:ahLst/>
              <a:cxnLst/>
              <a:rect l="l" t="t" r="r" b="b"/>
              <a:pathLst>
                <a:path w="2677922" h="2672762" extrusionOk="0">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20" name="Google Shape;320;p11"/>
            <p:cNvSpPr/>
            <p:nvPr/>
          </p:nvSpPr>
          <p:spPr>
            <a:xfrm>
              <a:off x="7628244" y="2084297"/>
              <a:ext cx="1757326" cy="1752551"/>
            </a:xfrm>
            <a:custGeom>
              <a:avLst/>
              <a:gdLst/>
              <a:ahLst/>
              <a:cxnLst/>
              <a:rect l="l" t="t" r="r" b="b"/>
              <a:pathLst>
                <a:path w="1898796" h="1893636" extrusionOk="0">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pic>
        <p:nvPicPr>
          <p:cNvPr id="321" name="Google Shape;321;p11"/>
          <p:cNvPicPr preferRelativeResize="0"/>
          <p:nvPr/>
        </p:nvPicPr>
        <p:blipFill rotWithShape="1">
          <a:blip r:embed="rId3">
            <a:alphaModFix/>
          </a:blip>
          <a:srcRect r="72475"/>
          <a:stretch/>
        </p:blipFill>
        <p:spPr>
          <a:xfrm>
            <a:off x="8960633" y="3924593"/>
            <a:ext cx="611231" cy="634095"/>
          </a:xfrm>
          <a:prstGeom prst="rect">
            <a:avLst/>
          </a:prstGeom>
          <a:noFill/>
          <a:ln>
            <a:noFill/>
          </a:ln>
        </p:spPr>
      </p:pic>
      <p:pic>
        <p:nvPicPr>
          <p:cNvPr id="322" name="Google Shape;322;p11"/>
          <p:cNvPicPr preferRelativeResize="0"/>
          <p:nvPr/>
        </p:nvPicPr>
        <p:blipFill rotWithShape="1">
          <a:blip r:embed="rId4">
            <a:alphaModFix/>
          </a:blip>
          <a:srcRect l="33052"/>
          <a:stretch/>
        </p:blipFill>
        <p:spPr>
          <a:xfrm>
            <a:off x="9520448" y="4098336"/>
            <a:ext cx="1125708" cy="480139"/>
          </a:xfrm>
          <a:prstGeom prst="rect">
            <a:avLst/>
          </a:prstGeom>
          <a:noFill/>
          <a:ln>
            <a:noFill/>
          </a:ln>
        </p:spPr>
      </p:pic>
      <p:sp>
        <p:nvSpPr>
          <p:cNvPr id="323" name="Google Shape;323;p11"/>
          <p:cNvSpPr/>
          <p:nvPr/>
        </p:nvSpPr>
        <p:spPr>
          <a:xfrm>
            <a:off x="6474162" y="1962383"/>
            <a:ext cx="328676" cy="248202"/>
          </a:xfrm>
          <a:custGeom>
            <a:avLst/>
            <a:gdLst/>
            <a:ahLst/>
            <a:cxnLst/>
            <a:rect l="l" t="t" r="r" b="b"/>
            <a:pathLst>
              <a:path w="3240000" h="3240000" extrusionOk="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24" name="Google Shape;324;p11"/>
          <p:cNvSpPr/>
          <p:nvPr/>
        </p:nvSpPr>
        <p:spPr>
          <a:xfrm>
            <a:off x="5816417" y="2885191"/>
            <a:ext cx="241483" cy="239505"/>
          </a:xfrm>
          <a:custGeom>
            <a:avLst/>
            <a:gdLst/>
            <a:ahLst/>
            <a:cxnLst/>
            <a:rect l="l" t="t" r="r" b="b"/>
            <a:pathLst>
              <a:path w="3240000" h="2574247" extrusionOk="0">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325" name="Google Shape;325;p11"/>
          <p:cNvGrpSpPr/>
          <p:nvPr/>
        </p:nvGrpSpPr>
        <p:grpSpPr>
          <a:xfrm flipH="1">
            <a:off x="486021" y="1583183"/>
            <a:ext cx="5925967" cy="945468"/>
            <a:chOff x="4716014" y="1639851"/>
            <a:chExt cx="3888434" cy="945058"/>
          </a:xfrm>
        </p:grpSpPr>
        <p:sp>
          <p:nvSpPr>
            <p:cNvPr id="326" name="Google Shape;326;p11"/>
            <p:cNvSpPr txBox="1"/>
            <p:nvPr/>
          </p:nvSpPr>
          <p:spPr>
            <a:xfrm>
              <a:off x="4716015" y="1846565"/>
              <a:ext cx="3888433" cy="73834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400">
                  <a:solidFill>
                    <a:srgbClr val="3F3F3F"/>
                  </a:solidFill>
                  <a:latin typeface="Calibri"/>
                  <a:ea typeface="Calibri"/>
                  <a:cs typeface="Calibri"/>
                  <a:sym typeface="Calibri"/>
                </a:rPr>
                <a:t>Flutter ofrece una amplia gama de widgets que siguen las pautas de diseño de Material Design de Google para Android y el estilo de diseño de Cupertino para iOS. </a:t>
              </a:r>
              <a:endParaRPr sz="1400">
                <a:solidFill>
                  <a:srgbClr val="3F3F3F"/>
                </a:solidFill>
                <a:latin typeface="Calibri"/>
                <a:ea typeface="Calibri"/>
                <a:cs typeface="Calibri"/>
                <a:sym typeface="Calibri"/>
              </a:endParaRPr>
            </a:p>
          </p:txBody>
        </p:sp>
        <p:sp>
          <p:nvSpPr>
            <p:cNvPr id="327" name="Google Shape;327;p11"/>
            <p:cNvSpPr txBox="1"/>
            <p:nvPr/>
          </p:nvSpPr>
          <p:spPr>
            <a:xfrm>
              <a:off x="4716014" y="1639851"/>
              <a:ext cx="3888433" cy="30764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400" b="1">
                  <a:solidFill>
                    <a:srgbClr val="3F3F3F"/>
                  </a:solidFill>
                  <a:latin typeface="Calibri"/>
                  <a:ea typeface="Calibri"/>
                  <a:cs typeface="Calibri"/>
                  <a:sym typeface="Calibri"/>
                </a:rPr>
                <a:t>Compatibilidad con material design y Cupertino</a:t>
              </a:r>
              <a:endParaRPr/>
            </a:p>
          </p:txBody>
        </p:sp>
      </p:grpSp>
      <p:grpSp>
        <p:nvGrpSpPr>
          <p:cNvPr id="328" name="Google Shape;328;p11"/>
          <p:cNvGrpSpPr/>
          <p:nvPr/>
        </p:nvGrpSpPr>
        <p:grpSpPr>
          <a:xfrm flipH="1">
            <a:off x="1161770" y="2609406"/>
            <a:ext cx="4616540" cy="514580"/>
            <a:chOff x="4716014" y="1639851"/>
            <a:chExt cx="3888434" cy="514357"/>
          </a:xfrm>
        </p:grpSpPr>
        <p:sp>
          <p:nvSpPr>
            <p:cNvPr id="329" name="Google Shape;329;p11"/>
            <p:cNvSpPr txBox="1"/>
            <p:nvPr/>
          </p:nvSpPr>
          <p:spPr>
            <a:xfrm>
              <a:off x="4716015" y="1846565"/>
              <a:ext cx="3888433" cy="3076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400">
                  <a:solidFill>
                    <a:srgbClr val="3F3F3F"/>
                  </a:solidFill>
                  <a:latin typeface="Calibri"/>
                  <a:ea typeface="Calibri"/>
                  <a:cs typeface="Calibri"/>
                  <a:sym typeface="Calibri"/>
                </a:rPr>
                <a:t>Flutter cuenta con una comunidad activa de desarrolladores</a:t>
              </a:r>
              <a:endParaRPr/>
            </a:p>
          </p:txBody>
        </p:sp>
        <p:sp>
          <p:nvSpPr>
            <p:cNvPr id="330" name="Google Shape;330;p11"/>
            <p:cNvSpPr txBox="1"/>
            <p:nvPr/>
          </p:nvSpPr>
          <p:spPr>
            <a:xfrm>
              <a:off x="4716014" y="1639851"/>
              <a:ext cx="3888433" cy="3076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400" b="1">
                  <a:solidFill>
                    <a:srgbClr val="3F3F3F"/>
                  </a:solidFill>
                  <a:latin typeface="Calibri"/>
                  <a:ea typeface="Calibri"/>
                  <a:cs typeface="Calibri"/>
                  <a:sym typeface="Calibri"/>
                </a:rPr>
                <a:t>Comunidad activa y crecimiento </a:t>
              </a:r>
              <a:endParaRPr sz="1400" b="1">
                <a:solidFill>
                  <a:srgbClr val="3F3F3F"/>
                </a:solidFill>
                <a:latin typeface="Calibri"/>
                <a:ea typeface="Calibri"/>
                <a:cs typeface="Calibri"/>
                <a:sym typeface="Calibri"/>
              </a:endParaRPr>
            </a:p>
          </p:txBody>
        </p:sp>
      </p:grpSp>
      <p:grpSp>
        <p:nvGrpSpPr>
          <p:cNvPr id="331" name="Google Shape;331;p11"/>
          <p:cNvGrpSpPr/>
          <p:nvPr/>
        </p:nvGrpSpPr>
        <p:grpSpPr>
          <a:xfrm flipH="1">
            <a:off x="1441360" y="3452041"/>
            <a:ext cx="4616540" cy="730024"/>
            <a:chOff x="4716014" y="1639851"/>
            <a:chExt cx="3888434" cy="729707"/>
          </a:xfrm>
        </p:grpSpPr>
        <p:sp>
          <p:nvSpPr>
            <p:cNvPr id="332" name="Google Shape;332;p11"/>
            <p:cNvSpPr txBox="1"/>
            <p:nvPr/>
          </p:nvSpPr>
          <p:spPr>
            <a:xfrm>
              <a:off x="4716015" y="1846565"/>
              <a:ext cx="3888433" cy="52299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400">
                  <a:solidFill>
                    <a:srgbClr val="3F3F3F"/>
                  </a:solidFill>
                  <a:latin typeface="Calibri"/>
                  <a:ea typeface="Calibri"/>
                  <a:cs typeface="Calibri"/>
                  <a:sym typeface="Calibri"/>
                </a:rPr>
                <a:t>Flutter es respaldado por Google, lo que proporciona confianza en su continuidad</a:t>
              </a:r>
              <a:endParaRPr/>
            </a:p>
          </p:txBody>
        </p:sp>
        <p:sp>
          <p:nvSpPr>
            <p:cNvPr id="333" name="Google Shape;333;p11"/>
            <p:cNvSpPr txBox="1"/>
            <p:nvPr/>
          </p:nvSpPr>
          <p:spPr>
            <a:xfrm>
              <a:off x="4716014" y="1639851"/>
              <a:ext cx="3888433" cy="3076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400" b="1">
                  <a:solidFill>
                    <a:srgbClr val="3F3F3F"/>
                  </a:solidFill>
                  <a:latin typeface="Calibri"/>
                  <a:ea typeface="Calibri"/>
                  <a:cs typeface="Calibri"/>
                  <a:sym typeface="Calibri"/>
                </a:rPr>
                <a:t>Soporte de Google</a:t>
              </a:r>
              <a:endParaRPr/>
            </a:p>
          </p:txBody>
        </p:sp>
      </p:grpSp>
      <p:grpSp>
        <p:nvGrpSpPr>
          <p:cNvPr id="334" name="Google Shape;334;p11"/>
          <p:cNvGrpSpPr/>
          <p:nvPr/>
        </p:nvGrpSpPr>
        <p:grpSpPr>
          <a:xfrm flipH="1">
            <a:off x="1821649" y="4480779"/>
            <a:ext cx="4616540" cy="514580"/>
            <a:chOff x="4716014" y="1639851"/>
            <a:chExt cx="3888434" cy="514357"/>
          </a:xfrm>
        </p:grpSpPr>
        <p:sp>
          <p:nvSpPr>
            <p:cNvPr id="335" name="Google Shape;335;p11"/>
            <p:cNvSpPr txBox="1"/>
            <p:nvPr/>
          </p:nvSpPr>
          <p:spPr>
            <a:xfrm>
              <a:off x="4716015" y="1846565"/>
              <a:ext cx="3888433" cy="3076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400">
                  <a:solidFill>
                    <a:srgbClr val="3F3F3F"/>
                  </a:solidFill>
                  <a:latin typeface="Calibri"/>
                  <a:ea typeface="Calibri"/>
                  <a:cs typeface="Calibri"/>
                  <a:sym typeface="Calibri"/>
                </a:rPr>
                <a:t>Flutter se integra de manera natural con Firebase.</a:t>
              </a:r>
              <a:endParaRPr/>
            </a:p>
          </p:txBody>
        </p:sp>
        <p:sp>
          <p:nvSpPr>
            <p:cNvPr id="336" name="Google Shape;336;p11"/>
            <p:cNvSpPr txBox="1"/>
            <p:nvPr/>
          </p:nvSpPr>
          <p:spPr>
            <a:xfrm>
              <a:off x="4716014" y="1639851"/>
              <a:ext cx="3888433" cy="3076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400" b="1">
                  <a:solidFill>
                    <a:srgbClr val="3F3F3F"/>
                  </a:solidFill>
                  <a:latin typeface="Calibri"/>
                  <a:ea typeface="Calibri"/>
                  <a:cs typeface="Calibri"/>
                  <a:sym typeface="Calibri"/>
                </a:rPr>
                <a:t>Integración con Firebase</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8"/>
                                        </p:tgtEl>
                                        <p:attrNameLst>
                                          <p:attrName>style.visibility</p:attrName>
                                        </p:attrNameLst>
                                      </p:cBhvr>
                                      <p:to>
                                        <p:strVal val="visible"/>
                                      </p:to>
                                    </p:set>
                                    <p:animEffect transition="in" filter="fade">
                                      <p:cBhvr>
                                        <p:cTn id="7" dur="500"/>
                                        <p:tgtEl>
                                          <p:spTgt spid="298"/>
                                        </p:tgtEl>
                                      </p:cBhvr>
                                    </p:animEffect>
                                  </p:childTnLst>
                                </p:cTn>
                              </p:par>
                              <p:par>
                                <p:cTn id="8" presetID="10" presetClass="entr" presetSubtype="0" fill="hold" nodeType="withEffect">
                                  <p:stCondLst>
                                    <p:cond delay="0"/>
                                  </p:stCondLst>
                                  <p:childTnLst>
                                    <p:set>
                                      <p:cBhvr>
                                        <p:cTn id="9" dur="1" fill="hold">
                                          <p:stCondLst>
                                            <p:cond delay="0"/>
                                          </p:stCondLst>
                                        </p:cTn>
                                        <p:tgtEl>
                                          <p:spTgt spid="323"/>
                                        </p:tgtEl>
                                        <p:attrNameLst>
                                          <p:attrName>style.visibility</p:attrName>
                                        </p:attrNameLst>
                                      </p:cBhvr>
                                      <p:to>
                                        <p:strVal val="visible"/>
                                      </p:to>
                                    </p:set>
                                    <p:animEffect transition="in" filter="fade">
                                      <p:cBhvr>
                                        <p:cTn id="10" dur="500"/>
                                        <p:tgtEl>
                                          <p:spTgt spid="323"/>
                                        </p:tgtEl>
                                      </p:cBhvr>
                                    </p:animEffect>
                                  </p:childTnLst>
                                </p:cTn>
                              </p:par>
                              <p:par>
                                <p:cTn id="11" presetID="10" presetClass="entr" presetSubtype="0" fill="hold" nodeType="withEffect">
                                  <p:stCondLst>
                                    <p:cond delay="0"/>
                                  </p:stCondLst>
                                  <p:childTnLst>
                                    <p:set>
                                      <p:cBhvr>
                                        <p:cTn id="12" dur="1" fill="hold">
                                          <p:stCondLst>
                                            <p:cond delay="0"/>
                                          </p:stCondLst>
                                        </p:cTn>
                                        <p:tgtEl>
                                          <p:spTgt spid="310"/>
                                        </p:tgtEl>
                                        <p:attrNameLst>
                                          <p:attrName>style.visibility</p:attrName>
                                        </p:attrNameLst>
                                      </p:cBhvr>
                                      <p:to>
                                        <p:strVal val="visible"/>
                                      </p:to>
                                    </p:set>
                                    <p:animEffect transition="in" filter="fade">
                                      <p:cBhvr>
                                        <p:cTn id="13" dur="500"/>
                                        <p:tgtEl>
                                          <p:spTgt spid="310"/>
                                        </p:tgtEl>
                                      </p:cBhvr>
                                    </p:animEffect>
                                  </p:childTnLst>
                                </p:cTn>
                              </p:par>
                              <p:par>
                                <p:cTn id="14" presetID="10" presetClass="entr" presetSubtype="0" fill="hold" nodeType="withEffect">
                                  <p:stCondLst>
                                    <p:cond delay="0"/>
                                  </p:stCondLst>
                                  <p:childTnLst>
                                    <p:set>
                                      <p:cBhvr>
                                        <p:cTn id="15" dur="1" fill="hold">
                                          <p:stCondLst>
                                            <p:cond delay="0"/>
                                          </p:stCondLst>
                                        </p:cTn>
                                        <p:tgtEl>
                                          <p:spTgt spid="297"/>
                                        </p:tgtEl>
                                        <p:attrNameLst>
                                          <p:attrName>style.visibility</p:attrName>
                                        </p:attrNameLst>
                                      </p:cBhvr>
                                      <p:to>
                                        <p:strVal val="visible"/>
                                      </p:to>
                                    </p:set>
                                    <p:animEffect transition="in" filter="fade">
                                      <p:cBhvr>
                                        <p:cTn id="16" dur="500"/>
                                        <p:tgtEl>
                                          <p:spTgt spid="29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25"/>
                                        </p:tgtEl>
                                        <p:attrNameLst>
                                          <p:attrName>style.visibility</p:attrName>
                                        </p:attrNameLst>
                                      </p:cBhvr>
                                      <p:to>
                                        <p:strVal val="visible"/>
                                      </p:to>
                                    </p:set>
                                    <p:animEffect transition="in" filter="fade">
                                      <p:cBhvr>
                                        <p:cTn id="21" dur="500"/>
                                        <p:tgtEl>
                                          <p:spTgt spid="32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04"/>
                                        </p:tgtEl>
                                        <p:attrNameLst>
                                          <p:attrName>style.visibility</p:attrName>
                                        </p:attrNameLst>
                                      </p:cBhvr>
                                      <p:to>
                                        <p:strVal val="visible"/>
                                      </p:to>
                                    </p:set>
                                    <p:animEffect transition="in" filter="fade">
                                      <p:cBhvr>
                                        <p:cTn id="26" dur="500"/>
                                        <p:tgtEl>
                                          <p:spTgt spid="304"/>
                                        </p:tgtEl>
                                      </p:cBhvr>
                                    </p:animEffect>
                                  </p:childTnLst>
                                </p:cTn>
                              </p:par>
                              <p:par>
                                <p:cTn id="27" presetID="10" presetClass="entr" presetSubtype="0" fill="hold" nodeType="withEffect">
                                  <p:stCondLst>
                                    <p:cond delay="0"/>
                                  </p:stCondLst>
                                  <p:childTnLst>
                                    <p:set>
                                      <p:cBhvr>
                                        <p:cTn id="28" dur="1" fill="hold">
                                          <p:stCondLst>
                                            <p:cond delay="0"/>
                                          </p:stCondLst>
                                        </p:cTn>
                                        <p:tgtEl>
                                          <p:spTgt spid="306"/>
                                        </p:tgtEl>
                                        <p:attrNameLst>
                                          <p:attrName>style.visibility</p:attrName>
                                        </p:attrNameLst>
                                      </p:cBhvr>
                                      <p:to>
                                        <p:strVal val="visible"/>
                                      </p:to>
                                    </p:set>
                                    <p:animEffect transition="in" filter="fade">
                                      <p:cBhvr>
                                        <p:cTn id="29" dur="500"/>
                                        <p:tgtEl>
                                          <p:spTgt spid="306"/>
                                        </p:tgtEl>
                                      </p:cBhvr>
                                    </p:animEffect>
                                  </p:childTnLst>
                                </p:cTn>
                              </p:par>
                              <p:par>
                                <p:cTn id="30" presetID="10" presetClass="entr" presetSubtype="0" fill="hold" nodeType="withEffect">
                                  <p:stCondLst>
                                    <p:cond delay="0"/>
                                  </p:stCondLst>
                                  <p:childTnLst>
                                    <p:set>
                                      <p:cBhvr>
                                        <p:cTn id="31" dur="1" fill="hold">
                                          <p:stCondLst>
                                            <p:cond delay="0"/>
                                          </p:stCondLst>
                                        </p:cTn>
                                        <p:tgtEl>
                                          <p:spTgt spid="311"/>
                                        </p:tgtEl>
                                        <p:attrNameLst>
                                          <p:attrName>style.visibility</p:attrName>
                                        </p:attrNameLst>
                                      </p:cBhvr>
                                      <p:to>
                                        <p:strVal val="visible"/>
                                      </p:to>
                                    </p:set>
                                    <p:animEffect transition="in" filter="fade">
                                      <p:cBhvr>
                                        <p:cTn id="32" dur="500"/>
                                        <p:tgtEl>
                                          <p:spTgt spid="311"/>
                                        </p:tgtEl>
                                      </p:cBhvr>
                                    </p:animEffect>
                                  </p:childTnLst>
                                </p:cTn>
                              </p:par>
                              <p:par>
                                <p:cTn id="33" presetID="10" presetClass="entr" presetSubtype="0" fill="hold" nodeType="withEffect">
                                  <p:stCondLst>
                                    <p:cond delay="0"/>
                                  </p:stCondLst>
                                  <p:childTnLst>
                                    <p:set>
                                      <p:cBhvr>
                                        <p:cTn id="34" dur="1" fill="hold">
                                          <p:stCondLst>
                                            <p:cond delay="0"/>
                                          </p:stCondLst>
                                        </p:cTn>
                                        <p:tgtEl>
                                          <p:spTgt spid="324"/>
                                        </p:tgtEl>
                                        <p:attrNameLst>
                                          <p:attrName>style.visibility</p:attrName>
                                        </p:attrNameLst>
                                      </p:cBhvr>
                                      <p:to>
                                        <p:strVal val="visible"/>
                                      </p:to>
                                    </p:set>
                                    <p:animEffect transition="in" filter="fade">
                                      <p:cBhvr>
                                        <p:cTn id="35" dur="500"/>
                                        <p:tgtEl>
                                          <p:spTgt spid="32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28"/>
                                        </p:tgtEl>
                                        <p:attrNameLst>
                                          <p:attrName>style.visibility</p:attrName>
                                        </p:attrNameLst>
                                      </p:cBhvr>
                                      <p:to>
                                        <p:strVal val="visible"/>
                                      </p:to>
                                    </p:set>
                                    <p:animEffect transition="in" filter="fade">
                                      <p:cBhvr>
                                        <p:cTn id="40" dur="500"/>
                                        <p:tgtEl>
                                          <p:spTgt spid="32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07"/>
                                        </p:tgtEl>
                                        <p:attrNameLst>
                                          <p:attrName>style.visibility</p:attrName>
                                        </p:attrNameLst>
                                      </p:cBhvr>
                                      <p:to>
                                        <p:strVal val="visible"/>
                                      </p:to>
                                    </p:set>
                                    <p:animEffect transition="in" filter="fade">
                                      <p:cBhvr>
                                        <p:cTn id="45" dur="500"/>
                                        <p:tgtEl>
                                          <p:spTgt spid="307"/>
                                        </p:tgtEl>
                                      </p:cBhvr>
                                    </p:animEffect>
                                  </p:childTnLst>
                                </p:cTn>
                              </p:par>
                              <p:par>
                                <p:cTn id="46" presetID="10" presetClass="entr" presetSubtype="0" fill="hold" nodeType="withEffect">
                                  <p:stCondLst>
                                    <p:cond delay="0"/>
                                  </p:stCondLst>
                                  <p:childTnLst>
                                    <p:set>
                                      <p:cBhvr>
                                        <p:cTn id="47" dur="1" fill="hold">
                                          <p:stCondLst>
                                            <p:cond delay="0"/>
                                          </p:stCondLst>
                                        </p:cTn>
                                        <p:tgtEl>
                                          <p:spTgt spid="312"/>
                                        </p:tgtEl>
                                        <p:attrNameLst>
                                          <p:attrName>style.visibility</p:attrName>
                                        </p:attrNameLst>
                                      </p:cBhvr>
                                      <p:to>
                                        <p:strVal val="visible"/>
                                      </p:to>
                                    </p:set>
                                    <p:animEffect transition="in" filter="fade">
                                      <p:cBhvr>
                                        <p:cTn id="48" dur="500"/>
                                        <p:tgtEl>
                                          <p:spTgt spid="312"/>
                                        </p:tgtEl>
                                      </p:cBhvr>
                                    </p:animEffect>
                                  </p:childTnLst>
                                </p:cTn>
                              </p:par>
                              <p:par>
                                <p:cTn id="49" presetID="10" presetClass="entr" presetSubtype="0" fill="hold" nodeType="withEffect">
                                  <p:stCondLst>
                                    <p:cond delay="0"/>
                                  </p:stCondLst>
                                  <p:childTnLst>
                                    <p:set>
                                      <p:cBhvr>
                                        <p:cTn id="50" dur="1" fill="hold">
                                          <p:stCondLst>
                                            <p:cond delay="0"/>
                                          </p:stCondLst>
                                        </p:cTn>
                                        <p:tgtEl>
                                          <p:spTgt spid="299"/>
                                        </p:tgtEl>
                                        <p:attrNameLst>
                                          <p:attrName>style.visibility</p:attrName>
                                        </p:attrNameLst>
                                      </p:cBhvr>
                                      <p:to>
                                        <p:strVal val="visible"/>
                                      </p:to>
                                    </p:set>
                                    <p:animEffect transition="in" filter="fade">
                                      <p:cBhvr>
                                        <p:cTn id="51" dur="500"/>
                                        <p:tgtEl>
                                          <p:spTgt spid="299"/>
                                        </p:tgtEl>
                                      </p:cBhvr>
                                    </p:animEffect>
                                  </p:childTnLst>
                                </p:cTn>
                              </p:par>
                              <p:par>
                                <p:cTn id="52" presetID="10" presetClass="entr" presetSubtype="0" fill="hold" nodeType="withEffect">
                                  <p:stCondLst>
                                    <p:cond delay="0"/>
                                  </p:stCondLst>
                                  <p:childTnLst>
                                    <p:set>
                                      <p:cBhvr>
                                        <p:cTn id="53" dur="1" fill="hold">
                                          <p:stCondLst>
                                            <p:cond delay="0"/>
                                          </p:stCondLst>
                                        </p:cTn>
                                        <p:tgtEl>
                                          <p:spTgt spid="317"/>
                                        </p:tgtEl>
                                        <p:attrNameLst>
                                          <p:attrName>style.visibility</p:attrName>
                                        </p:attrNameLst>
                                      </p:cBhvr>
                                      <p:to>
                                        <p:strVal val="visible"/>
                                      </p:to>
                                    </p:set>
                                    <p:animEffect transition="in" filter="fade">
                                      <p:cBhvr>
                                        <p:cTn id="54" dur="500"/>
                                        <p:tgtEl>
                                          <p:spTgt spid="31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31"/>
                                        </p:tgtEl>
                                        <p:attrNameLst>
                                          <p:attrName>style.visibility</p:attrName>
                                        </p:attrNameLst>
                                      </p:cBhvr>
                                      <p:to>
                                        <p:strVal val="visible"/>
                                      </p:to>
                                    </p:set>
                                    <p:animEffect transition="in" filter="fade">
                                      <p:cBhvr>
                                        <p:cTn id="59" dur="500"/>
                                        <p:tgtEl>
                                          <p:spTgt spid="331"/>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05"/>
                                        </p:tgtEl>
                                        <p:attrNameLst>
                                          <p:attrName>style.visibility</p:attrName>
                                        </p:attrNameLst>
                                      </p:cBhvr>
                                      <p:to>
                                        <p:strVal val="visible"/>
                                      </p:to>
                                    </p:set>
                                    <p:animEffect transition="in" filter="fade">
                                      <p:cBhvr>
                                        <p:cTn id="64" dur="500"/>
                                        <p:tgtEl>
                                          <p:spTgt spid="305"/>
                                        </p:tgtEl>
                                      </p:cBhvr>
                                    </p:animEffect>
                                  </p:childTnLst>
                                </p:cTn>
                              </p:par>
                              <p:par>
                                <p:cTn id="65" presetID="10" presetClass="entr" presetSubtype="0" fill="hold" nodeType="withEffect">
                                  <p:stCondLst>
                                    <p:cond delay="0"/>
                                  </p:stCondLst>
                                  <p:childTnLst>
                                    <p:set>
                                      <p:cBhvr>
                                        <p:cTn id="66" dur="1" fill="hold">
                                          <p:stCondLst>
                                            <p:cond delay="0"/>
                                          </p:stCondLst>
                                        </p:cTn>
                                        <p:tgtEl>
                                          <p:spTgt spid="316"/>
                                        </p:tgtEl>
                                        <p:attrNameLst>
                                          <p:attrName>style.visibility</p:attrName>
                                        </p:attrNameLst>
                                      </p:cBhvr>
                                      <p:to>
                                        <p:strVal val="visible"/>
                                      </p:to>
                                    </p:set>
                                    <p:animEffect transition="in" filter="fade">
                                      <p:cBhvr>
                                        <p:cTn id="67" dur="500"/>
                                        <p:tgtEl>
                                          <p:spTgt spid="316"/>
                                        </p:tgtEl>
                                      </p:cBhvr>
                                    </p:animEffect>
                                  </p:childTnLst>
                                </p:cTn>
                              </p:par>
                              <p:par>
                                <p:cTn id="68" presetID="10" presetClass="entr" presetSubtype="0" fill="hold" nodeType="withEffect">
                                  <p:stCondLst>
                                    <p:cond delay="0"/>
                                  </p:stCondLst>
                                  <p:childTnLst>
                                    <p:set>
                                      <p:cBhvr>
                                        <p:cTn id="69" dur="1" fill="hold">
                                          <p:stCondLst>
                                            <p:cond delay="0"/>
                                          </p:stCondLst>
                                        </p:cTn>
                                        <p:tgtEl>
                                          <p:spTgt spid="313"/>
                                        </p:tgtEl>
                                        <p:attrNameLst>
                                          <p:attrName>style.visibility</p:attrName>
                                        </p:attrNameLst>
                                      </p:cBhvr>
                                      <p:to>
                                        <p:strVal val="visible"/>
                                      </p:to>
                                    </p:set>
                                    <p:animEffect transition="in" filter="fade">
                                      <p:cBhvr>
                                        <p:cTn id="70" dur="500"/>
                                        <p:tgtEl>
                                          <p:spTgt spid="313"/>
                                        </p:tgtEl>
                                      </p:cBhvr>
                                    </p:animEffect>
                                  </p:childTnLst>
                                </p:cTn>
                              </p:par>
                              <p:par>
                                <p:cTn id="71" presetID="10" presetClass="entr" presetSubtype="0" fill="hold" nodeType="withEffect">
                                  <p:stCondLst>
                                    <p:cond delay="0"/>
                                  </p:stCondLst>
                                  <p:childTnLst>
                                    <p:set>
                                      <p:cBhvr>
                                        <p:cTn id="72" dur="1" fill="hold">
                                          <p:stCondLst>
                                            <p:cond delay="0"/>
                                          </p:stCondLst>
                                        </p:cTn>
                                        <p:tgtEl>
                                          <p:spTgt spid="308"/>
                                        </p:tgtEl>
                                        <p:attrNameLst>
                                          <p:attrName>style.visibility</p:attrName>
                                        </p:attrNameLst>
                                      </p:cBhvr>
                                      <p:to>
                                        <p:strVal val="visible"/>
                                      </p:to>
                                    </p:set>
                                    <p:animEffect transition="in" filter="fade">
                                      <p:cBhvr>
                                        <p:cTn id="73" dur="500"/>
                                        <p:tgtEl>
                                          <p:spTgt spid="30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34"/>
                                        </p:tgtEl>
                                        <p:attrNameLst>
                                          <p:attrName>style.visibility</p:attrName>
                                        </p:attrNameLst>
                                      </p:cBhvr>
                                      <p:to>
                                        <p:strVal val="visible"/>
                                      </p:to>
                                    </p:set>
                                    <p:animEffect transition="in" filter="fade">
                                      <p:cBhvr>
                                        <p:cTn id="78" dur="500"/>
                                        <p:tgtEl>
                                          <p:spTgt spid="334"/>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314"/>
                                        </p:tgtEl>
                                        <p:attrNameLst>
                                          <p:attrName>style.visibility</p:attrName>
                                        </p:attrNameLst>
                                      </p:cBhvr>
                                      <p:to>
                                        <p:strVal val="visible"/>
                                      </p:to>
                                    </p:set>
                                    <p:animEffect transition="in" filter="fade">
                                      <p:cBhvr>
                                        <p:cTn id="83" dur="500"/>
                                        <p:tgtEl>
                                          <p:spTgt spid="314"/>
                                        </p:tgtEl>
                                      </p:cBhvr>
                                    </p:animEffect>
                                  </p:childTnLst>
                                </p:cTn>
                              </p:par>
                              <p:par>
                                <p:cTn id="84" presetID="10" presetClass="entr" presetSubtype="0" fill="hold" nodeType="withEffect">
                                  <p:stCondLst>
                                    <p:cond delay="0"/>
                                  </p:stCondLst>
                                  <p:childTnLst>
                                    <p:set>
                                      <p:cBhvr>
                                        <p:cTn id="85" dur="1" fill="hold">
                                          <p:stCondLst>
                                            <p:cond delay="0"/>
                                          </p:stCondLst>
                                        </p:cTn>
                                        <p:tgtEl>
                                          <p:spTgt spid="309"/>
                                        </p:tgtEl>
                                        <p:attrNameLst>
                                          <p:attrName>style.visibility</p:attrName>
                                        </p:attrNameLst>
                                      </p:cBhvr>
                                      <p:to>
                                        <p:strVal val="visible"/>
                                      </p:to>
                                    </p:set>
                                    <p:animEffect transition="in" filter="fade">
                                      <p:cBhvr>
                                        <p:cTn id="86" dur="500"/>
                                        <p:tgtEl>
                                          <p:spTgt spid="309"/>
                                        </p:tgtEl>
                                      </p:cBhvr>
                                    </p:animEffect>
                                  </p:childTnLst>
                                </p:cTn>
                              </p:par>
                              <p:par>
                                <p:cTn id="87" presetID="10" presetClass="entr" presetSubtype="0" fill="hold" nodeType="withEffect">
                                  <p:stCondLst>
                                    <p:cond delay="0"/>
                                  </p:stCondLst>
                                  <p:childTnLst>
                                    <p:set>
                                      <p:cBhvr>
                                        <p:cTn id="88" dur="1" fill="hold">
                                          <p:stCondLst>
                                            <p:cond delay="0"/>
                                          </p:stCondLst>
                                        </p:cTn>
                                        <p:tgtEl>
                                          <p:spTgt spid="300"/>
                                        </p:tgtEl>
                                        <p:attrNameLst>
                                          <p:attrName>style.visibility</p:attrName>
                                        </p:attrNameLst>
                                      </p:cBhvr>
                                      <p:to>
                                        <p:strVal val="visible"/>
                                      </p:to>
                                    </p:set>
                                    <p:animEffect transition="in" filter="fade">
                                      <p:cBhvr>
                                        <p:cTn id="89" dur="500"/>
                                        <p:tgtEl>
                                          <p:spTgt spid="300"/>
                                        </p:tgtEl>
                                      </p:cBhvr>
                                    </p:animEffect>
                                  </p:childTnLst>
                                </p:cTn>
                              </p:par>
                              <p:par>
                                <p:cTn id="90" presetID="10" presetClass="entr" presetSubtype="0" fill="hold" nodeType="withEffect">
                                  <p:stCondLst>
                                    <p:cond delay="0"/>
                                  </p:stCondLst>
                                  <p:childTnLst>
                                    <p:set>
                                      <p:cBhvr>
                                        <p:cTn id="91" dur="1" fill="hold">
                                          <p:stCondLst>
                                            <p:cond delay="0"/>
                                          </p:stCondLst>
                                        </p:cTn>
                                        <p:tgtEl>
                                          <p:spTgt spid="315"/>
                                        </p:tgtEl>
                                        <p:attrNameLst>
                                          <p:attrName>style.visibility</p:attrName>
                                        </p:attrNameLst>
                                      </p:cBhvr>
                                      <p:to>
                                        <p:strVal val="visible"/>
                                      </p:to>
                                    </p:set>
                                    <p:animEffect transition="in" filter="fade">
                                      <p:cBhvr>
                                        <p:cTn id="92" dur="500"/>
                                        <p:tgtEl>
                                          <p:spTgt spid="315"/>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301"/>
                                        </p:tgtEl>
                                        <p:attrNameLst>
                                          <p:attrName>style.visibility</p:attrName>
                                        </p:attrNameLst>
                                      </p:cBhvr>
                                      <p:to>
                                        <p:strVal val="visible"/>
                                      </p:to>
                                    </p:set>
                                    <p:animEffect transition="in" filter="fade">
                                      <p:cBhvr>
                                        <p:cTn id="97" dur="500"/>
                                        <p:tgtEl>
                                          <p:spTgt spid="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12"/>
          <p:cNvSpPr txBox="1">
            <a:spLocks noGrp="1"/>
          </p:cNvSpPr>
          <p:nvPr>
            <p:ph type="title"/>
          </p:nvPr>
        </p:nvSpPr>
        <p:spPr>
          <a:xfrm>
            <a:off x="590228" y="210142"/>
            <a:ext cx="10515600" cy="1325563"/>
          </a:xfrm>
          <a:prstGeom prst="rect">
            <a:avLst/>
          </a:prstGeom>
          <a:noFill/>
          <a:ln>
            <a:noFill/>
          </a:ln>
        </p:spPr>
        <p:txBody>
          <a:bodyPr spcFirstLastPara="1" wrap="square" lIns="91425" tIns="45700" rIns="91425" bIns="45700" anchor="ctr" anchorCtr="0">
            <a:noAutofit/>
          </a:bodyPr>
          <a:lstStyle/>
          <a:p>
            <a:pPr marL="449580" marR="0" lvl="0" indent="0" algn="just" rtl="0">
              <a:lnSpc>
                <a:spcPct val="107000"/>
              </a:lnSpc>
              <a:spcBef>
                <a:spcPts val="0"/>
              </a:spcBef>
              <a:spcAft>
                <a:spcPts val="0"/>
              </a:spcAft>
              <a:buClr>
                <a:schemeClr val="lt1"/>
              </a:buClr>
              <a:buSzPts val="3600"/>
              <a:buFont typeface="Calibri"/>
              <a:buNone/>
            </a:pPr>
            <a:r>
              <a:rPr lang="es-ES" sz="3600" b="1" i="0" u="none" strike="noStrike" cap="none">
                <a:solidFill>
                  <a:schemeClr val="lt1"/>
                </a:solidFill>
                <a:latin typeface="Calibri"/>
                <a:ea typeface="Calibri"/>
                <a:cs typeface="Calibri"/>
                <a:sym typeface="Calibri"/>
              </a:rPr>
              <a:t>Widgets</a:t>
            </a:r>
            <a:endParaRPr sz="3600" b="0" i="0" u="none" strike="noStrike" cap="none">
              <a:solidFill>
                <a:schemeClr val="lt1"/>
              </a:solidFill>
              <a:latin typeface="Calibri"/>
              <a:ea typeface="Calibri"/>
              <a:cs typeface="Calibri"/>
              <a:sym typeface="Calibri"/>
            </a:endParaRPr>
          </a:p>
        </p:txBody>
      </p:sp>
      <p:sp>
        <p:nvSpPr>
          <p:cNvPr id="343" name="Google Shape;343;p12"/>
          <p:cNvSpPr txBox="1"/>
          <p:nvPr/>
        </p:nvSpPr>
        <p:spPr>
          <a:xfrm>
            <a:off x="381971" y="2303688"/>
            <a:ext cx="5321406" cy="3642103"/>
          </a:xfrm>
          <a:prstGeom prst="rect">
            <a:avLst/>
          </a:prstGeom>
          <a:noFill/>
          <a:ln>
            <a:noFill/>
          </a:ln>
        </p:spPr>
        <p:txBody>
          <a:bodyPr spcFirstLastPara="1" wrap="square" lIns="91425" tIns="45700" rIns="91425" bIns="45700" anchor="ctr" anchorCtr="0">
            <a:noAutofit/>
          </a:bodyPr>
          <a:lstStyle/>
          <a:p>
            <a:pPr marL="285750" marR="0" lvl="0" indent="-114300" algn="l" rtl="0">
              <a:lnSpc>
                <a:spcPct val="90000"/>
              </a:lnSpc>
              <a:spcBef>
                <a:spcPts val="0"/>
              </a:spcBef>
              <a:spcAft>
                <a:spcPts val="0"/>
              </a:spcAft>
              <a:buClr>
                <a:schemeClr val="dk1"/>
              </a:buClr>
              <a:buSzPts val="2700"/>
              <a:buFont typeface="Arial"/>
              <a:buNone/>
            </a:pPr>
            <a:endParaRPr sz="2700">
              <a:solidFill>
                <a:schemeClr val="dk1"/>
              </a:solidFill>
              <a:latin typeface="Calibri"/>
              <a:ea typeface="Calibri"/>
              <a:cs typeface="Calibri"/>
              <a:sym typeface="Calibri"/>
            </a:endParaRPr>
          </a:p>
        </p:txBody>
      </p:sp>
      <p:pic>
        <p:nvPicPr>
          <p:cNvPr id="344" name="Google Shape;344;p12" descr="How To Create Custom Widget In Flutter | by Varellino Gallan | Bina  Nusantara IT Division | Medium"/>
          <p:cNvPicPr preferRelativeResize="0"/>
          <p:nvPr/>
        </p:nvPicPr>
        <p:blipFill rotWithShape="1">
          <a:blip r:embed="rId3">
            <a:alphaModFix/>
          </a:blip>
          <a:srcRect t="29328"/>
          <a:stretch/>
        </p:blipFill>
        <p:spPr>
          <a:xfrm>
            <a:off x="1654096" y="1973384"/>
            <a:ext cx="8883807" cy="3714719"/>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grpSp>
        <p:nvGrpSpPr>
          <p:cNvPr id="349" name="Google Shape;349;p13"/>
          <p:cNvGrpSpPr/>
          <p:nvPr/>
        </p:nvGrpSpPr>
        <p:grpSpPr>
          <a:xfrm>
            <a:off x="3045004" y="1925746"/>
            <a:ext cx="5147370" cy="4702872"/>
            <a:chOff x="540840" y="-1145749"/>
            <a:chExt cx="5147370" cy="4702872"/>
          </a:xfrm>
        </p:grpSpPr>
        <p:sp>
          <p:nvSpPr>
            <p:cNvPr id="350" name="Google Shape;350;p13"/>
            <p:cNvSpPr/>
            <p:nvPr/>
          </p:nvSpPr>
          <p:spPr>
            <a:xfrm rot="60000">
              <a:off x="580727" y="-1101880"/>
              <a:ext cx="5067597" cy="4615133"/>
            </a:xfrm>
            <a:custGeom>
              <a:avLst/>
              <a:gdLst/>
              <a:ahLst/>
              <a:cxnLst/>
              <a:rect l="l" t="t" r="r" b="b"/>
              <a:pathLst>
                <a:path w="4800600" h="4371975" extrusionOk="0">
                  <a:moveTo>
                    <a:pt x="2941389" y="337317"/>
                  </a:moveTo>
                  <a:lnTo>
                    <a:pt x="4699705" y="3252920"/>
                  </a:lnTo>
                  <a:cubicBezTo>
                    <a:pt x="4976882" y="3712977"/>
                    <a:pt x="4653032" y="4299717"/>
                    <a:pt x="4115822" y="4310195"/>
                  </a:cubicBezTo>
                  <a:lnTo>
                    <a:pt x="711587" y="4374965"/>
                  </a:lnTo>
                  <a:cubicBezTo>
                    <a:pt x="175329" y="4385442"/>
                    <a:pt x="-171381" y="3810132"/>
                    <a:pt x="87699" y="3340550"/>
                  </a:cubicBezTo>
                  <a:lnTo>
                    <a:pt x="1733620" y="360177"/>
                  </a:lnTo>
                  <a:cubicBezTo>
                    <a:pt x="1992700" y="-109405"/>
                    <a:pt x="2664212" y="-122740"/>
                    <a:pt x="2941389" y="3373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1" name="Google Shape;351;p13"/>
            <p:cNvSpPr/>
            <p:nvPr/>
          </p:nvSpPr>
          <p:spPr>
            <a:xfrm rot="60000">
              <a:off x="867482" y="-793954"/>
              <a:ext cx="4475037" cy="4075480"/>
            </a:xfrm>
            <a:custGeom>
              <a:avLst/>
              <a:gdLst/>
              <a:ahLst/>
              <a:cxnLst/>
              <a:rect l="l" t="t" r="r" b="b"/>
              <a:pathLst>
                <a:path w="4800600" h="4371975" extrusionOk="0">
                  <a:moveTo>
                    <a:pt x="2941389" y="337317"/>
                  </a:moveTo>
                  <a:lnTo>
                    <a:pt x="4699705" y="3252920"/>
                  </a:lnTo>
                  <a:cubicBezTo>
                    <a:pt x="4976882" y="3712977"/>
                    <a:pt x="4653032" y="4299717"/>
                    <a:pt x="4115822" y="4310195"/>
                  </a:cubicBezTo>
                  <a:lnTo>
                    <a:pt x="711587" y="4374965"/>
                  </a:lnTo>
                  <a:cubicBezTo>
                    <a:pt x="175329" y="4385442"/>
                    <a:pt x="-171381" y="3810132"/>
                    <a:pt x="87699" y="3340550"/>
                  </a:cubicBezTo>
                  <a:lnTo>
                    <a:pt x="1733620" y="360177"/>
                  </a:lnTo>
                  <a:cubicBezTo>
                    <a:pt x="1992700" y="-109405"/>
                    <a:pt x="2664212" y="-122740"/>
                    <a:pt x="2941389" y="33731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52" name="Google Shape;352;p13"/>
          <p:cNvSpPr/>
          <p:nvPr/>
        </p:nvSpPr>
        <p:spPr>
          <a:xfrm rot="-7409336">
            <a:off x="4330210" y="3762767"/>
            <a:ext cx="405294" cy="2072240"/>
          </a:xfrm>
          <a:prstGeom prst="roundRect">
            <a:avLst>
              <a:gd name="adj" fmla="val 50000"/>
            </a:avLst>
          </a:prstGeom>
          <a:gradFill>
            <a:gsLst>
              <a:gs pos="0">
                <a:schemeClr val="accent3"/>
              </a:gs>
              <a:gs pos="100000">
                <a:schemeClr val="accent6"/>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3" name="Google Shape;353;p13"/>
          <p:cNvSpPr/>
          <p:nvPr/>
        </p:nvSpPr>
        <p:spPr>
          <a:xfrm rot="-3508544">
            <a:off x="5902398" y="4486665"/>
            <a:ext cx="405294" cy="2072240"/>
          </a:xfrm>
          <a:prstGeom prst="roundRect">
            <a:avLst>
              <a:gd name="adj" fmla="val 50000"/>
            </a:avLst>
          </a:prstGeom>
          <a:gradFill>
            <a:gsLst>
              <a:gs pos="0">
                <a:schemeClr val="accent6"/>
              </a:gs>
              <a:gs pos="100000">
                <a:schemeClr val="accent2"/>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4" name="Google Shape;354;p13"/>
          <p:cNvSpPr/>
          <p:nvPr/>
        </p:nvSpPr>
        <p:spPr>
          <a:xfrm rot="-1874632">
            <a:off x="5425568" y="2768800"/>
            <a:ext cx="405294" cy="2072240"/>
          </a:xfrm>
          <a:prstGeom prst="roundRect">
            <a:avLst>
              <a:gd name="adj" fmla="val 50000"/>
            </a:avLst>
          </a:prstGeom>
          <a:gradFill>
            <a:gsLst>
              <a:gs pos="0">
                <a:schemeClr val="accent1"/>
              </a:gs>
              <a:gs pos="100000">
                <a:schemeClr val="accent6"/>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355" name="Google Shape;355;p13"/>
          <p:cNvGrpSpPr/>
          <p:nvPr/>
        </p:nvGrpSpPr>
        <p:grpSpPr>
          <a:xfrm>
            <a:off x="4946276" y="3983764"/>
            <a:ext cx="1344828" cy="1344828"/>
            <a:chOff x="1089413" y="2131797"/>
            <a:chExt cx="2968238" cy="2968238"/>
          </a:xfrm>
        </p:grpSpPr>
        <p:sp>
          <p:nvSpPr>
            <p:cNvPr id="356" name="Google Shape;356;p13"/>
            <p:cNvSpPr/>
            <p:nvPr/>
          </p:nvSpPr>
          <p:spPr>
            <a:xfrm>
              <a:off x="1089413" y="2131797"/>
              <a:ext cx="2968238" cy="2968238"/>
            </a:xfrm>
            <a:custGeom>
              <a:avLst/>
              <a:gdLst/>
              <a:ahLst/>
              <a:cxnLst/>
              <a:rect l="l" t="t" r="r" b="b"/>
              <a:pathLst>
                <a:path w="2968238" h="2968238" extrusionOk="0">
                  <a:moveTo>
                    <a:pt x="1484119" y="1312669"/>
                  </a:moveTo>
                  <a:cubicBezTo>
                    <a:pt x="1389430" y="1312669"/>
                    <a:pt x="1312669" y="1389430"/>
                    <a:pt x="1312669" y="1484119"/>
                  </a:cubicBezTo>
                  <a:cubicBezTo>
                    <a:pt x="1312669" y="1578808"/>
                    <a:pt x="1389430" y="1655569"/>
                    <a:pt x="1484119" y="1655569"/>
                  </a:cubicBezTo>
                  <a:cubicBezTo>
                    <a:pt x="1578808" y="1655569"/>
                    <a:pt x="1655569" y="1578808"/>
                    <a:pt x="1655569" y="1484119"/>
                  </a:cubicBezTo>
                  <a:cubicBezTo>
                    <a:pt x="1655569" y="1389430"/>
                    <a:pt x="1578808" y="1312669"/>
                    <a:pt x="1484119" y="1312669"/>
                  </a:cubicBezTo>
                  <a:close/>
                  <a:moveTo>
                    <a:pt x="1484119" y="0"/>
                  </a:moveTo>
                  <a:cubicBezTo>
                    <a:pt x="2303775" y="0"/>
                    <a:pt x="2968238" y="664463"/>
                    <a:pt x="2968238" y="1484119"/>
                  </a:cubicBezTo>
                  <a:cubicBezTo>
                    <a:pt x="2968238" y="2303775"/>
                    <a:pt x="2303775" y="2968238"/>
                    <a:pt x="1484119" y="2968238"/>
                  </a:cubicBezTo>
                  <a:cubicBezTo>
                    <a:pt x="664463" y="2968238"/>
                    <a:pt x="0" y="2303775"/>
                    <a:pt x="0" y="1484119"/>
                  </a:cubicBezTo>
                  <a:cubicBezTo>
                    <a:pt x="0" y="664463"/>
                    <a:pt x="664463" y="0"/>
                    <a:pt x="1484119"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7" name="Google Shape;357;p13"/>
            <p:cNvSpPr/>
            <p:nvPr/>
          </p:nvSpPr>
          <p:spPr>
            <a:xfrm>
              <a:off x="1234570" y="2279534"/>
              <a:ext cx="2678023" cy="2676273"/>
            </a:xfrm>
            <a:custGeom>
              <a:avLst/>
              <a:gdLst/>
              <a:ahLst/>
              <a:cxnLst/>
              <a:rect l="l" t="t" r="r" b="b"/>
              <a:pathLst>
                <a:path w="2678023" h="2676273" extrusionOk="0">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58" name="Google Shape;358;p13"/>
          <p:cNvGrpSpPr/>
          <p:nvPr/>
        </p:nvGrpSpPr>
        <p:grpSpPr>
          <a:xfrm>
            <a:off x="4946276" y="2238801"/>
            <a:ext cx="1298170" cy="1298170"/>
            <a:chOff x="1089413" y="2131797"/>
            <a:chExt cx="2968238" cy="2968238"/>
          </a:xfrm>
        </p:grpSpPr>
        <p:sp>
          <p:nvSpPr>
            <p:cNvPr id="359" name="Google Shape;359;p13"/>
            <p:cNvSpPr/>
            <p:nvPr/>
          </p:nvSpPr>
          <p:spPr>
            <a:xfrm>
              <a:off x="1089413" y="2131797"/>
              <a:ext cx="2968238" cy="2968238"/>
            </a:xfrm>
            <a:custGeom>
              <a:avLst/>
              <a:gdLst/>
              <a:ahLst/>
              <a:cxnLst/>
              <a:rect l="l" t="t" r="r" b="b"/>
              <a:pathLst>
                <a:path w="2968238" h="2968238" extrusionOk="0">
                  <a:moveTo>
                    <a:pt x="1484119" y="1312669"/>
                  </a:moveTo>
                  <a:cubicBezTo>
                    <a:pt x="1389430" y="1312669"/>
                    <a:pt x="1312669" y="1389430"/>
                    <a:pt x="1312669" y="1484119"/>
                  </a:cubicBezTo>
                  <a:cubicBezTo>
                    <a:pt x="1312669" y="1578808"/>
                    <a:pt x="1389430" y="1655569"/>
                    <a:pt x="1484119" y="1655569"/>
                  </a:cubicBezTo>
                  <a:cubicBezTo>
                    <a:pt x="1578808" y="1655569"/>
                    <a:pt x="1655569" y="1578808"/>
                    <a:pt x="1655569" y="1484119"/>
                  </a:cubicBezTo>
                  <a:cubicBezTo>
                    <a:pt x="1655569" y="1389430"/>
                    <a:pt x="1578808" y="1312669"/>
                    <a:pt x="1484119" y="1312669"/>
                  </a:cubicBezTo>
                  <a:close/>
                  <a:moveTo>
                    <a:pt x="1484119" y="0"/>
                  </a:moveTo>
                  <a:cubicBezTo>
                    <a:pt x="2303775" y="0"/>
                    <a:pt x="2968238" y="664463"/>
                    <a:pt x="2968238" y="1484119"/>
                  </a:cubicBezTo>
                  <a:cubicBezTo>
                    <a:pt x="2968238" y="2303775"/>
                    <a:pt x="2303775" y="2968238"/>
                    <a:pt x="1484119" y="2968238"/>
                  </a:cubicBezTo>
                  <a:cubicBezTo>
                    <a:pt x="664463" y="2968238"/>
                    <a:pt x="0" y="2303775"/>
                    <a:pt x="0" y="1484119"/>
                  </a:cubicBezTo>
                  <a:cubicBezTo>
                    <a:pt x="0" y="664463"/>
                    <a:pt x="664463" y="0"/>
                    <a:pt x="148411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0" name="Google Shape;360;p13"/>
            <p:cNvSpPr/>
            <p:nvPr/>
          </p:nvSpPr>
          <p:spPr>
            <a:xfrm>
              <a:off x="1234570" y="2279534"/>
              <a:ext cx="2678023" cy="2676273"/>
            </a:xfrm>
            <a:custGeom>
              <a:avLst/>
              <a:gdLst/>
              <a:ahLst/>
              <a:cxnLst/>
              <a:rect l="l" t="t" r="r" b="b"/>
              <a:pathLst>
                <a:path w="2678023" h="2676273" extrusionOk="0">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61" name="Google Shape;361;p13"/>
          <p:cNvGrpSpPr/>
          <p:nvPr/>
        </p:nvGrpSpPr>
        <p:grpSpPr>
          <a:xfrm>
            <a:off x="3349168" y="5029507"/>
            <a:ext cx="1298170" cy="1298170"/>
            <a:chOff x="1089413" y="2131797"/>
            <a:chExt cx="2968238" cy="2968238"/>
          </a:xfrm>
        </p:grpSpPr>
        <p:sp>
          <p:nvSpPr>
            <p:cNvPr id="362" name="Google Shape;362;p13"/>
            <p:cNvSpPr/>
            <p:nvPr/>
          </p:nvSpPr>
          <p:spPr>
            <a:xfrm>
              <a:off x="1089413" y="2131797"/>
              <a:ext cx="2968238" cy="2968238"/>
            </a:xfrm>
            <a:custGeom>
              <a:avLst/>
              <a:gdLst/>
              <a:ahLst/>
              <a:cxnLst/>
              <a:rect l="l" t="t" r="r" b="b"/>
              <a:pathLst>
                <a:path w="2968238" h="2968238" extrusionOk="0">
                  <a:moveTo>
                    <a:pt x="1484119" y="1312669"/>
                  </a:moveTo>
                  <a:cubicBezTo>
                    <a:pt x="1389430" y="1312669"/>
                    <a:pt x="1312669" y="1389430"/>
                    <a:pt x="1312669" y="1484119"/>
                  </a:cubicBezTo>
                  <a:cubicBezTo>
                    <a:pt x="1312669" y="1578808"/>
                    <a:pt x="1389430" y="1655569"/>
                    <a:pt x="1484119" y="1655569"/>
                  </a:cubicBezTo>
                  <a:cubicBezTo>
                    <a:pt x="1578808" y="1655569"/>
                    <a:pt x="1655569" y="1578808"/>
                    <a:pt x="1655569" y="1484119"/>
                  </a:cubicBezTo>
                  <a:cubicBezTo>
                    <a:pt x="1655569" y="1389430"/>
                    <a:pt x="1578808" y="1312669"/>
                    <a:pt x="1484119" y="1312669"/>
                  </a:cubicBezTo>
                  <a:close/>
                  <a:moveTo>
                    <a:pt x="1484119" y="0"/>
                  </a:moveTo>
                  <a:cubicBezTo>
                    <a:pt x="2303775" y="0"/>
                    <a:pt x="2968238" y="664463"/>
                    <a:pt x="2968238" y="1484119"/>
                  </a:cubicBezTo>
                  <a:cubicBezTo>
                    <a:pt x="2968238" y="2303775"/>
                    <a:pt x="2303775" y="2968238"/>
                    <a:pt x="1484119" y="2968238"/>
                  </a:cubicBezTo>
                  <a:cubicBezTo>
                    <a:pt x="664463" y="2968238"/>
                    <a:pt x="0" y="2303775"/>
                    <a:pt x="0" y="1484119"/>
                  </a:cubicBezTo>
                  <a:cubicBezTo>
                    <a:pt x="0" y="664463"/>
                    <a:pt x="664463" y="0"/>
                    <a:pt x="1484119"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3" name="Google Shape;363;p13"/>
            <p:cNvSpPr/>
            <p:nvPr/>
          </p:nvSpPr>
          <p:spPr>
            <a:xfrm>
              <a:off x="1234570" y="2279534"/>
              <a:ext cx="2678023" cy="2676273"/>
            </a:xfrm>
            <a:custGeom>
              <a:avLst/>
              <a:gdLst/>
              <a:ahLst/>
              <a:cxnLst/>
              <a:rect l="l" t="t" r="r" b="b"/>
              <a:pathLst>
                <a:path w="2678023" h="2676273" extrusionOk="0">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64" name="Google Shape;364;p13"/>
          <p:cNvGrpSpPr/>
          <p:nvPr/>
        </p:nvGrpSpPr>
        <p:grpSpPr>
          <a:xfrm>
            <a:off x="6533859" y="5029507"/>
            <a:ext cx="1298170" cy="1298170"/>
            <a:chOff x="1089413" y="2131797"/>
            <a:chExt cx="2968238" cy="2968238"/>
          </a:xfrm>
        </p:grpSpPr>
        <p:sp>
          <p:nvSpPr>
            <p:cNvPr id="365" name="Google Shape;365;p13"/>
            <p:cNvSpPr/>
            <p:nvPr/>
          </p:nvSpPr>
          <p:spPr>
            <a:xfrm>
              <a:off x="1089413" y="2131797"/>
              <a:ext cx="2968238" cy="2968238"/>
            </a:xfrm>
            <a:custGeom>
              <a:avLst/>
              <a:gdLst/>
              <a:ahLst/>
              <a:cxnLst/>
              <a:rect l="l" t="t" r="r" b="b"/>
              <a:pathLst>
                <a:path w="2968238" h="2968238" extrusionOk="0">
                  <a:moveTo>
                    <a:pt x="1484119" y="1312669"/>
                  </a:moveTo>
                  <a:cubicBezTo>
                    <a:pt x="1389430" y="1312669"/>
                    <a:pt x="1312669" y="1389430"/>
                    <a:pt x="1312669" y="1484119"/>
                  </a:cubicBezTo>
                  <a:cubicBezTo>
                    <a:pt x="1312669" y="1578808"/>
                    <a:pt x="1389430" y="1655569"/>
                    <a:pt x="1484119" y="1655569"/>
                  </a:cubicBezTo>
                  <a:cubicBezTo>
                    <a:pt x="1578808" y="1655569"/>
                    <a:pt x="1655569" y="1578808"/>
                    <a:pt x="1655569" y="1484119"/>
                  </a:cubicBezTo>
                  <a:cubicBezTo>
                    <a:pt x="1655569" y="1389430"/>
                    <a:pt x="1578808" y="1312669"/>
                    <a:pt x="1484119" y="1312669"/>
                  </a:cubicBezTo>
                  <a:close/>
                  <a:moveTo>
                    <a:pt x="1484119" y="0"/>
                  </a:moveTo>
                  <a:cubicBezTo>
                    <a:pt x="2303775" y="0"/>
                    <a:pt x="2968238" y="664463"/>
                    <a:pt x="2968238" y="1484119"/>
                  </a:cubicBezTo>
                  <a:cubicBezTo>
                    <a:pt x="2968238" y="2303775"/>
                    <a:pt x="2303775" y="2968238"/>
                    <a:pt x="1484119" y="2968238"/>
                  </a:cubicBezTo>
                  <a:cubicBezTo>
                    <a:pt x="664463" y="2968238"/>
                    <a:pt x="0" y="2303775"/>
                    <a:pt x="0" y="1484119"/>
                  </a:cubicBezTo>
                  <a:cubicBezTo>
                    <a:pt x="0" y="664463"/>
                    <a:pt x="664463" y="0"/>
                    <a:pt x="1484119"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6" name="Google Shape;366;p13"/>
            <p:cNvSpPr/>
            <p:nvPr/>
          </p:nvSpPr>
          <p:spPr>
            <a:xfrm>
              <a:off x="1234570" y="2279534"/>
              <a:ext cx="2678023" cy="2676273"/>
            </a:xfrm>
            <a:custGeom>
              <a:avLst/>
              <a:gdLst/>
              <a:ahLst/>
              <a:cxnLst/>
              <a:rect l="l" t="t" r="r" b="b"/>
              <a:pathLst>
                <a:path w="2678023" h="2676273" extrusionOk="0">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67" name="Google Shape;367;p13"/>
          <p:cNvSpPr txBox="1"/>
          <p:nvPr/>
        </p:nvSpPr>
        <p:spPr>
          <a:xfrm>
            <a:off x="-91838" y="1764255"/>
            <a:ext cx="4409440" cy="2031325"/>
          </a:xfrm>
          <a:prstGeom prst="rect">
            <a:avLst/>
          </a:prstGeom>
          <a:noFill/>
          <a:ln>
            <a:noFill/>
          </a:ln>
        </p:spPr>
        <p:txBody>
          <a:bodyPr spcFirstLastPara="1" wrap="square" lIns="91425" tIns="45700" rIns="91425" bIns="45700" anchor="t" anchorCtr="0">
            <a:spAutoFit/>
          </a:bodyPr>
          <a:lstStyle/>
          <a:p>
            <a:pPr marL="285750" marR="0" lvl="0" indent="-285750" algn="r" rtl="0">
              <a:spcBef>
                <a:spcPts val="0"/>
              </a:spcBef>
              <a:spcAft>
                <a:spcPts val="0"/>
              </a:spcAft>
              <a:buClr>
                <a:schemeClr val="dk1"/>
              </a:buClr>
              <a:buSzPts val="1800"/>
              <a:buFont typeface="Noto Sans Symbols"/>
              <a:buChar char="✔"/>
            </a:pPr>
            <a:r>
              <a:rPr lang="es-ES" sz="1800">
                <a:solidFill>
                  <a:schemeClr val="dk1"/>
                </a:solidFill>
                <a:latin typeface="Calibri"/>
                <a:ea typeface="Calibri"/>
                <a:cs typeface="Calibri"/>
                <a:sym typeface="Calibri"/>
              </a:rPr>
              <a:t>Elementos de la interfaz de usuario que componen una aplicación</a:t>
            </a:r>
            <a:endParaRPr/>
          </a:p>
          <a:p>
            <a:pPr marL="285750" marR="0" lvl="0" indent="-171450" algn="r" rtl="0">
              <a:spcBef>
                <a:spcPts val="0"/>
              </a:spcBef>
              <a:spcAft>
                <a:spcPts val="0"/>
              </a:spcAft>
              <a:buClr>
                <a:schemeClr val="dk1"/>
              </a:buClr>
              <a:buSzPts val="1800"/>
              <a:buFont typeface="Noto Sans Symbols"/>
              <a:buNone/>
            </a:pPr>
            <a:endParaRPr sz="1800">
              <a:solidFill>
                <a:schemeClr val="dk1"/>
              </a:solidFill>
              <a:latin typeface="Calibri"/>
              <a:ea typeface="Calibri"/>
              <a:cs typeface="Calibri"/>
              <a:sym typeface="Calibri"/>
            </a:endParaRPr>
          </a:p>
          <a:p>
            <a:pPr marL="285750" marR="0" lvl="0" indent="-285750" algn="r" rtl="0">
              <a:spcBef>
                <a:spcPts val="0"/>
              </a:spcBef>
              <a:spcAft>
                <a:spcPts val="0"/>
              </a:spcAft>
              <a:buClr>
                <a:schemeClr val="dk1"/>
              </a:buClr>
              <a:buSzPts val="1800"/>
              <a:buFont typeface="Noto Sans Symbols"/>
              <a:buChar char="✔"/>
            </a:pPr>
            <a:r>
              <a:rPr lang="es-ES" sz="1800">
                <a:solidFill>
                  <a:schemeClr val="dk1"/>
                </a:solidFill>
                <a:latin typeface="Calibri"/>
                <a:ea typeface="Calibri"/>
                <a:cs typeface="Calibri"/>
                <a:sym typeface="Calibri"/>
              </a:rPr>
              <a:t>Pequeños fragmentos de interfaz de usuario que puede combinar para crear una aplicación completa</a:t>
            </a:r>
            <a:endParaRPr sz="1800" b="1">
              <a:solidFill>
                <a:schemeClr val="dk1"/>
              </a:solidFill>
              <a:latin typeface="Calibri"/>
              <a:ea typeface="Calibri"/>
              <a:cs typeface="Calibri"/>
              <a:sym typeface="Calibri"/>
            </a:endParaRPr>
          </a:p>
          <a:p>
            <a:pPr marL="0" marR="0" lvl="0" indent="0" algn="r" rtl="0">
              <a:spcBef>
                <a:spcPts val="0"/>
              </a:spcBef>
              <a:spcAft>
                <a:spcPts val="0"/>
              </a:spcAft>
              <a:buNone/>
            </a:pPr>
            <a:endParaRPr sz="1800">
              <a:solidFill>
                <a:schemeClr val="dk1"/>
              </a:solidFill>
              <a:latin typeface="Calibri"/>
              <a:ea typeface="Calibri"/>
              <a:cs typeface="Calibri"/>
              <a:sym typeface="Calibri"/>
            </a:endParaRPr>
          </a:p>
        </p:txBody>
      </p:sp>
      <p:sp>
        <p:nvSpPr>
          <p:cNvPr id="368" name="Google Shape;368;p13"/>
          <p:cNvSpPr txBox="1"/>
          <p:nvPr/>
        </p:nvSpPr>
        <p:spPr>
          <a:xfrm>
            <a:off x="8400133" y="5029507"/>
            <a:ext cx="3588668"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Calibri"/>
                <a:ea typeface="Calibri"/>
                <a:cs typeface="Calibri"/>
                <a:sym typeface="Calibri"/>
              </a:rPr>
              <a:t>Los widgets en Flutter son más que solo elementos visuales; también representan la </a:t>
            </a:r>
            <a:r>
              <a:rPr lang="es-ES" sz="1800" b="1" i="1">
                <a:solidFill>
                  <a:schemeClr val="dk1"/>
                </a:solidFill>
                <a:latin typeface="Calibri"/>
                <a:ea typeface="Calibri"/>
                <a:cs typeface="Calibri"/>
                <a:sym typeface="Calibri"/>
              </a:rPr>
              <a:t>estructura</a:t>
            </a:r>
            <a:r>
              <a:rPr lang="es-ES" sz="1800">
                <a:solidFill>
                  <a:schemeClr val="dk1"/>
                </a:solidFill>
                <a:latin typeface="Calibri"/>
                <a:ea typeface="Calibri"/>
                <a:cs typeface="Calibri"/>
                <a:sym typeface="Calibri"/>
              </a:rPr>
              <a:t> y la </a:t>
            </a:r>
            <a:r>
              <a:rPr lang="es-ES" sz="1800" b="1" i="1">
                <a:solidFill>
                  <a:schemeClr val="dk1"/>
                </a:solidFill>
                <a:latin typeface="Calibri"/>
                <a:ea typeface="Calibri"/>
                <a:cs typeface="Calibri"/>
                <a:sym typeface="Calibri"/>
              </a:rPr>
              <a:t>lógica</a:t>
            </a:r>
            <a:r>
              <a:rPr lang="es-ES" sz="1800">
                <a:solidFill>
                  <a:schemeClr val="dk1"/>
                </a:solidFill>
                <a:latin typeface="Calibri"/>
                <a:ea typeface="Calibri"/>
                <a:cs typeface="Calibri"/>
                <a:sym typeface="Calibri"/>
              </a:rPr>
              <a:t> de la interfaz de usuario.</a:t>
            </a:r>
            <a:endParaRPr/>
          </a:p>
        </p:txBody>
      </p:sp>
      <p:sp>
        <p:nvSpPr>
          <p:cNvPr id="369" name="Google Shape;369;p13"/>
          <p:cNvSpPr txBox="1"/>
          <p:nvPr/>
        </p:nvSpPr>
        <p:spPr>
          <a:xfrm>
            <a:off x="127390" y="5169305"/>
            <a:ext cx="2979023" cy="10926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Calibri"/>
                <a:ea typeface="Calibri"/>
                <a:cs typeface="Calibri"/>
                <a:sym typeface="Calibri"/>
              </a:rPr>
              <a:t>Tipos</a:t>
            </a:r>
            <a:endParaRPr/>
          </a:p>
          <a:p>
            <a:pPr marL="285750" marR="0" lvl="0" indent="-285750" algn="l" rtl="0">
              <a:spcBef>
                <a:spcPts val="0"/>
              </a:spcBef>
              <a:spcAft>
                <a:spcPts val="0"/>
              </a:spcAft>
              <a:buClr>
                <a:schemeClr val="dk1"/>
              </a:buClr>
              <a:buSzPts val="1800"/>
              <a:buFont typeface="Noto Sans Symbols"/>
              <a:buChar char="✔"/>
            </a:pPr>
            <a:r>
              <a:rPr lang="es-ES" sz="1800">
                <a:solidFill>
                  <a:schemeClr val="dk1"/>
                </a:solidFill>
                <a:latin typeface="Calibri"/>
                <a:ea typeface="Calibri"/>
                <a:cs typeface="Calibri"/>
                <a:sym typeface="Calibri"/>
              </a:rPr>
              <a:t>Widgets StatelessWidget</a:t>
            </a:r>
            <a:endParaRPr sz="1800">
              <a:solidFill>
                <a:schemeClr val="dk1"/>
              </a:solidFill>
              <a:latin typeface="Calibri"/>
              <a:ea typeface="Calibri"/>
              <a:cs typeface="Calibri"/>
              <a:sym typeface="Calibri"/>
            </a:endParaRPr>
          </a:p>
          <a:p>
            <a:pPr marL="285750" marR="0" lvl="0" indent="-228600" algn="l" rtl="0">
              <a:spcBef>
                <a:spcPts val="0"/>
              </a:spcBef>
              <a:spcAft>
                <a:spcPts val="0"/>
              </a:spcAft>
              <a:buClr>
                <a:schemeClr val="dk1"/>
              </a:buClr>
              <a:buSzPts val="900"/>
              <a:buFont typeface="Noto Sans Symbols"/>
              <a:buNone/>
            </a:pPr>
            <a:endParaRPr sz="9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Noto Sans Symbols"/>
              <a:buChar char="✔"/>
            </a:pPr>
            <a:r>
              <a:rPr lang="es-ES" sz="1800">
                <a:solidFill>
                  <a:schemeClr val="dk1"/>
                </a:solidFill>
                <a:latin typeface="Calibri"/>
                <a:ea typeface="Calibri"/>
                <a:cs typeface="Calibri"/>
                <a:sym typeface="Calibri"/>
              </a:rPr>
              <a:t>Widgets StatefulWidget</a:t>
            </a:r>
            <a:endParaRPr sz="1800">
              <a:solidFill>
                <a:schemeClr val="dk1"/>
              </a:solidFill>
              <a:latin typeface="Calibri"/>
              <a:ea typeface="Calibri"/>
              <a:cs typeface="Calibri"/>
              <a:sym typeface="Calibri"/>
            </a:endParaRPr>
          </a:p>
        </p:txBody>
      </p:sp>
      <p:sp>
        <p:nvSpPr>
          <p:cNvPr id="370" name="Google Shape;370;p13"/>
          <p:cNvSpPr txBox="1">
            <a:spLocks noGrp="1"/>
          </p:cNvSpPr>
          <p:nvPr>
            <p:ph type="title"/>
          </p:nvPr>
        </p:nvSpPr>
        <p:spPr>
          <a:xfrm>
            <a:off x="590228" y="210142"/>
            <a:ext cx="10515600" cy="1325563"/>
          </a:xfrm>
          <a:prstGeom prst="rect">
            <a:avLst/>
          </a:prstGeom>
          <a:noFill/>
          <a:ln>
            <a:noFill/>
          </a:ln>
        </p:spPr>
        <p:txBody>
          <a:bodyPr spcFirstLastPara="1" wrap="square" lIns="91425" tIns="45700" rIns="91425" bIns="45700" anchor="ctr" anchorCtr="0">
            <a:noAutofit/>
          </a:bodyPr>
          <a:lstStyle/>
          <a:p>
            <a:pPr marL="449580" marR="0" lvl="0" indent="0" algn="just" rtl="0">
              <a:lnSpc>
                <a:spcPct val="107000"/>
              </a:lnSpc>
              <a:spcBef>
                <a:spcPts val="0"/>
              </a:spcBef>
              <a:spcAft>
                <a:spcPts val="0"/>
              </a:spcAft>
              <a:buClr>
                <a:schemeClr val="lt1"/>
              </a:buClr>
              <a:buSzPts val="3600"/>
              <a:buFont typeface="Calibri"/>
              <a:buNone/>
            </a:pPr>
            <a:r>
              <a:rPr lang="es-ES" sz="3600" b="1" i="0" u="none" strike="noStrike" cap="none">
                <a:solidFill>
                  <a:schemeClr val="lt1"/>
                </a:solidFill>
                <a:latin typeface="Calibri"/>
                <a:ea typeface="Calibri"/>
                <a:cs typeface="Calibri"/>
                <a:sym typeface="Calibri"/>
              </a:rPr>
              <a:t>Widgets</a:t>
            </a:r>
            <a:endParaRPr sz="3600" b="0" i="0" u="none" strike="noStrike" cap="none">
              <a:solidFill>
                <a:schemeClr val="lt1"/>
              </a:solidFill>
              <a:latin typeface="Calibri"/>
              <a:ea typeface="Calibri"/>
              <a:cs typeface="Calibri"/>
              <a:sym typeface="Calibri"/>
            </a:endParaRPr>
          </a:p>
        </p:txBody>
      </p:sp>
      <p:sp>
        <p:nvSpPr>
          <p:cNvPr id="371" name="Google Shape;371;p13"/>
          <p:cNvSpPr txBox="1"/>
          <p:nvPr/>
        </p:nvSpPr>
        <p:spPr>
          <a:xfrm>
            <a:off x="8400133" y="2913274"/>
            <a:ext cx="3288818" cy="369332"/>
          </a:xfrm>
          <a:prstGeom prst="rect">
            <a:avLst/>
          </a:prstGeom>
          <a:gradFill>
            <a:gsLst>
              <a:gs pos="0">
                <a:srgbClr val="AA8000"/>
              </a:gs>
              <a:gs pos="48000">
                <a:srgbClr val="FFC107"/>
              </a:gs>
              <a:gs pos="100000">
                <a:srgbClr val="FFD966"/>
              </a:gs>
            </a:gsLst>
            <a:lin ang="16200000" scaled="0"/>
          </a:grad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800" b="1" i="0">
                <a:solidFill>
                  <a:srgbClr val="263149"/>
                </a:solidFill>
                <a:latin typeface="DM Sans"/>
                <a:ea typeface="DM Sans"/>
                <a:cs typeface="DM Sans"/>
                <a:sym typeface="DM Sans"/>
              </a:rPr>
              <a:t>Todo es un Widget en Flutter</a:t>
            </a:r>
            <a:endParaRPr sz="1800" b="1" i="0">
              <a:solidFill>
                <a:srgbClr val="263149"/>
              </a:solidFill>
              <a:latin typeface="DM Sans"/>
              <a:ea typeface="DM Sans"/>
              <a:cs typeface="DM Sans"/>
              <a:sym typeface="DM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7">
                                            <p:txEl>
                                              <p:pRg st="0" end="0"/>
                                            </p:txEl>
                                          </p:spTgt>
                                        </p:tgtEl>
                                        <p:attrNameLst>
                                          <p:attrName>style.visibility</p:attrName>
                                        </p:attrNameLst>
                                      </p:cBhvr>
                                      <p:to>
                                        <p:strVal val="visible"/>
                                      </p:to>
                                    </p:set>
                                    <p:animEffect transition="in" filter="fade">
                                      <p:cBhvr>
                                        <p:cTn id="7" dur="500"/>
                                        <p:tgtEl>
                                          <p:spTgt spid="3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7">
                                            <p:txEl>
                                              <p:pRg st="1" end="1"/>
                                            </p:txEl>
                                          </p:spTgt>
                                        </p:tgtEl>
                                        <p:attrNameLst>
                                          <p:attrName>style.visibility</p:attrName>
                                        </p:attrNameLst>
                                      </p:cBhvr>
                                      <p:to>
                                        <p:strVal val="visible"/>
                                      </p:to>
                                    </p:set>
                                    <p:animEffect transition="in" filter="fade">
                                      <p:cBhvr>
                                        <p:cTn id="12" dur="500"/>
                                        <p:tgtEl>
                                          <p:spTgt spid="3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7">
                                            <p:txEl>
                                              <p:pRg st="2" end="2"/>
                                            </p:txEl>
                                          </p:spTgt>
                                        </p:tgtEl>
                                        <p:attrNameLst>
                                          <p:attrName>style.visibility</p:attrName>
                                        </p:attrNameLst>
                                      </p:cBhvr>
                                      <p:to>
                                        <p:strVal val="visible"/>
                                      </p:to>
                                    </p:set>
                                    <p:animEffect transition="in" filter="fade">
                                      <p:cBhvr>
                                        <p:cTn id="17" dur="500"/>
                                        <p:tgtEl>
                                          <p:spTgt spid="36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7">
                                            <p:txEl>
                                              <p:pRg st="3" end="3"/>
                                            </p:txEl>
                                          </p:spTgt>
                                        </p:tgtEl>
                                        <p:attrNameLst>
                                          <p:attrName>style.visibility</p:attrName>
                                        </p:attrNameLst>
                                      </p:cBhvr>
                                      <p:to>
                                        <p:strVal val="visible"/>
                                      </p:to>
                                    </p:set>
                                    <p:animEffect transition="in" filter="fade">
                                      <p:cBhvr>
                                        <p:cTn id="22" dur="500"/>
                                        <p:tgtEl>
                                          <p:spTgt spid="36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68">
                                            <p:txEl>
                                              <p:pRg st="0" end="0"/>
                                            </p:txEl>
                                          </p:spTgt>
                                        </p:tgtEl>
                                        <p:attrNameLst>
                                          <p:attrName>style.visibility</p:attrName>
                                        </p:attrNameLst>
                                      </p:cBhvr>
                                      <p:to>
                                        <p:strVal val="visible"/>
                                      </p:to>
                                    </p:set>
                                    <p:animEffect transition="in" filter="fade">
                                      <p:cBhvr>
                                        <p:cTn id="27" dur="500"/>
                                        <p:tgtEl>
                                          <p:spTgt spid="368">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69">
                                            <p:txEl>
                                              <p:pRg st="0" end="0"/>
                                            </p:txEl>
                                          </p:spTgt>
                                        </p:tgtEl>
                                        <p:attrNameLst>
                                          <p:attrName>style.visibility</p:attrName>
                                        </p:attrNameLst>
                                      </p:cBhvr>
                                      <p:to>
                                        <p:strVal val="visible"/>
                                      </p:to>
                                    </p:set>
                                    <p:animEffect transition="in" filter="fade">
                                      <p:cBhvr>
                                        <p:cTn id="32" dur="500"/>
                                        <p:tgtEl>
                                          <p:spTgt spid="369">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9">
                                            <p:txEl>
                                              <p:pRg st="1" end="1"/>
                                            </p:txEl>
                                          </p:spTgt>
                                        </p:tgtEl>
                                        <p:attrNameLst>
                                          <p:attrName>style.visibility</p:attrName>
                                        </p:attrNameLst>
                                      </p:cBhvr>
                                      <p:to>
                                        <p:strVal val="visible"/>
                                      </p:to>
                                    </p:set>
                                    <p:animEffect transition="in" filter="fade">
                                      <p:cBhvr>
                                        <p:cTn id="37" dur="500"/>
                                        <p:tgtEl>
                                          <p:spTgt spid="369">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69">
                                            <p:txEl>
                                              <p:pRg st="2" end="2"/>
                                            </p:txEl>
                                          </p:spTgt>
                                        </p:tgtEl>
                                        <p:attrNameLst>
                                          <p:attrName>style.visibility</p:attrName>
                                        </p:attrNameLst>
                                      </p:cBhvr>
                                      <p:to>
                                        <p:strVal val="visible"/>
                                      </p:to>
                                    </p:set>
                                    <p:animEffect transition="in" filter="fade">
                                      <p:cBhvr>
                                        <p:cTn id="42" dur="500"/>
                                        <p:tgtEl>
                                          <p:spTgt spid="369">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69">
                                            <p:txEl>
                                              <p:pRg st="3" end="3"/>
                                            </p:txEl>
                                          </p:spTgt>
                                        </p:tgtEl>
                                        <p:attrNameLst>
                                          <p:attrName>style.visibility</p:attrName>
                                        </p:attrNameLst>
                                      </p:cBhvr>
                                      <p:to>
                                        <p:strVal val="visible"/>
                                      </p:to>
                                    </p:set>
                                    <p:animEffect transition="in" filter="fade">
                                      <p:cBhvr>
                                        <p:cTn id="47" dur="500"/>
                                        <p:tgtEl>
                                          <p:spTgt spid="369">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71"/>
                                        </p:tgtEl>
                                        <p:attrNameLst>
                                          <p:attrName>style.visibility</p:attrName>
                                        </p:attrNameLst>
                                      </p:cBhvr>
                                      <p:to>
                                        <p:strVal val="visible"/>
                                      </p:to>
                                    </p:set>
                                    <p:animEffect transition="in" filter="fade">
                                      <p:cBhvr>
                                        <p:cTn id="52" dur="500"/>
                                        <p:tgtEl>
                                          <p:spTgt spid="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14"/>
          <p:cNvSpPr txBox="1"/>
          <p:nvPr/>
        </p:nvSpPr>
        <p:spPr>
          <a:xfrm>
            <a:off x="216952" y="4963412"/>
            <a:ext cx="3868047" cy="277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800"/>
              <a:buFont typeface="Arial"/>
              <a:buNone/>
            </a:pPr>
            <a:r>
              <a:rPr lang="es-ES" sz="1800" b="1">
                <a:solidFill>
                  <a:schemeClr val="dk1"/>
                </a:solidFill>
                <a:latin typeface="Calibri"/>
                <a:ea typeface="Calibri"/>
                <a:cs typeface="Calibri"/>
                <a:sym typeface="Calibri"/>
              </a:rPr>
              <a:t>Widgets StatelessWidget (Inmutables)</a:t>
            </a:r>
            <a:endParaRPr/>
          </a:p>
        </p:txBody>
      </p:sp>
      <p:sp>
        <p:nvSpPr>
          <p:cNvPr id="378" name="Google Shape;378;p14"/>
          <p:cNvSpPr txBox="1"/>
          <p:nvPr/>
        </p:nvSpPr>
        <p:spPr>
          <a:xfrm>
            <a:off x="8101781" y="4963412"/>
            <a:ext cx="3657600" cy="277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800"/>
              <a:buFont typeface="Arial"/>
              <a:buNone/>
            </a:pPr>
            <a:r>
              <a:rPr lang="es-ES" sz="1800" b="1">
                <a:solidFill>
                  <a:schemeClr val="dk1"/>
                </a:solidFill>
                <a:latin typeface="Calibri"/>
                <a:ea typeface="Calibri"/>
                <a:cs typeface="Calibri"/>
                <a:sym typeface="Calibri"/>
              </a:rPr>
              <a:t>Widgets StatefulWidget (Cambio)</a:t>
            </a:r>
            <a:endParaRPr sz="1800" b="1">
              <a:solidFill>
                <a:schemeClr val="dk1"/>
              </a:solidFill>
              <a:latin typeface="Calibri"/>
              <a:ea typeface="Calibri"/>
              <a:cs typeface="Calibri"/>
              <a:sym typeface="Calibri"/>
            </a:endParaRPr>
          </a:p>
        </p:txBody>
      </p:sp>
      <p:sp>
        <p:nvSpPr>
          <p:cNvPr id="379" name="Google Shape;379;p14"/>
          <p:cNvSpPr/>
          <p:nvPr/>
        </p:nvSpPr>
        <p:spPr>
          <a:xfrm>
            <a:off x="9727505" y="4109021"/>
            <a:ext cx="754393" cy="754393"/>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a:solidFill>
                <a:schemeClr val="lt1"/>
              </a:solidFill>
              <a:latin typeface="Calibri"/>
              <a:ea typeface="Calibri"/>
              <a:cs typeface="Calibri"/>
              <a:sym typeface="Calibri"/>
            </a:endParaRPr>
          </a:p>
        </p:txBody>
      </p:sp>
      <p:sp>
        <p:nvSpPr>
          <p:cNvPr id="380" name="Google Shape;380;p14"/>
          <p:cNvSpPr/>
          <p:nvPr/>
        </p:nvSpPr>
        <p:spPr>
          <a:xfrm>
            <a:off x="1257256" y="4109021"/>
            <a:ext cx="754393" cy="754393"/>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a:solidFill>
                <a:schemeClr val="lt1"/>
              </a:solidFill>
              <a:latin typeface="Calibri"/>
              <a:ea typeface="Calibri"/>
              <a:cs typeface="Calibri"/>
              <a:sym typeface="Calibri"/>
            </a:endParaRPr>
          </a:p>
        </p:txBody>
      </p:sp>
      <p:sp>
        <p:nvSpPr>
          <p:cNvPr id="381" name="Google Shape;381;p14"/>
          <p:cNvSpPr txBox="1"/>
          <p:nvPr/>
        </p:nvSpPr>
        <p:spPr>
          <a:xfrm>
            <a:off x="2087298" y="2330901"/>
            <a:ext cx="7745815" cy="10156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40C28"/>
              </a:buClr>
              <a:buSzPts val="1800"/>
              <a:buFont typeface="Arial"/>
              <a:buNone/>
            </a:pPr>
            <a:r>
              <a:rPr lang="es-ES" sz="1800" b="0">
                <a:solidFill>
                  <a:srgbClr val="040C28"/>
                </a:solidFill>
                <a:latin typeface="Arial"/>
                <a:ea typeface="Arial"/>
                <a:cs typeface="Arial"/>
                <a:sym typeface="Arial"/>
              </a:rPr>
              <a:t>Los widgets de </a:t>
            </a:r>
            <a:r>
              <a:rPr lang="es-ES" sz="1800" b="0" i="1">
                <a:solidFill>
                  <a:srgbClr val="040C28"/>
                </a:solidFill>
                <a:latin typeface="Arial"/>
                <a:ea typeface="Arial"/>
                <a:cs typeface="Arial"/>
                <a:sym typeface="Arial"/>
              </a:rPr>
              <a:t>Flutter</a:t>
            </a:r>
            <a:r>
              <a:rPr lang="es-ES" sz="1800" b="0">
                <a:solidFill>
                  <a:srgbClr val="040C28"/>
                </a:solidFill>
                <a:latin typeface="Arial"/>
                <a:ea typeface="Arial"/>
                <a:cs typeface="Arial"/>
                <a:sym typeface="Arial"/>
              </a:rPr>
              <a:t> son los bloques de construcción fundamentales para crear interfaces de usuario interactivas y visualmente atractivas en las aplicaciones.</a:t>
            </a:r>
            <a:endParaRPr sz="1800" b="0">
              <a:solidFill>
                <a:srgbClr val="040C28"/>
              </a:solidFill>
              <a:latin typeface="Arial"/>
              <a:ea typeface="Arial"/>
              <a:cs typeface="Arial"/>
              <a:sym typeface="Arial"/>
            </a:endParaRPr>
          </a:p>
        </p:txBody>
      </p:sp>
      <p:sp>
        <p:nvSpPr>
          <p:cNvPr id="382" name="Google Shape;382;p14"/>
          <p:cNvSpPr/>
          <p:nvPr/>
        </p:nvSpPr>
        <p:spPr>
          <a:xfrm>
            <a:off x="5514014" y="1509580"/>
            <a:ext cx="754393" cy="754393"/>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a:solidFill>
                <a:schemeClr val="lt1"/>
              </a:solidFill>
              <a:latin typeface="Calibri"/>
              <a:ea typeface="Calibri"/>
              <a:cs typeface="Calibri"/>
              <a:sym typeface="Calibri"/>
            </a:endParaRPr>
          </a:p>
        </p:txBody>
      </p:sp>
      <p:sp>
        <p:nvSpPr>
          <p:cNvPr id="383" name="Google Shape;383;p14"/>
          <p:cNvSpPr/>
          <p:nvPr/>
        </p:nvSpPr>
        <p:spPr>
          <a:xfrm>
            <a:off x="5719778" y="1682669"/>
            <a:ext cx="353173" cy="420869"/>
          </a:xfrm>
          <a:custGeom>
            <a:avLst/>
            <a:gdLst/>
            <a:ahLst/>
            <a:cxnLst/>
            <a:rect l="l" t="t" r="r" b="b"/>
            <a:pathLst>
              <a:path w="3312367" h="3947283" extrusionOk="0">
                <a:moveTo>
                  <a:pt x="2537615" y="3705909"/>
                </a:moveTo>
                <a:cubicBezTo>
                  <a:pt x="2512344" y="3705909"/>
                  <a:pt x="2491857" y="3726396"/>
                  <a:pt x="2491857" y="3751667"/>
                </a:cubicBezTo>
                <a:cubicBezTo>
                  <a:pt x="2491857" y="3776938"/>
                  <a:pt x="2512344" y="3797425"/>
                  <a:pt x="2537615" y="3797425"/>
                </a:cubicBezTo>
                <a:lnTo>
                  <a:pt x="2762175" y="3797425"/>
                </a:lnTo>
                <a:cubicBezTo>
                  <a:pt x="2787446" y="3797425"/>
                  <a:pt x="2807933" y="3776938"/>
                  <a:pt x="2807933" y="3751667"/>
                </a:cubicBezTo>
                <a:cubicBezTo>
                  <a:pt x="2807933" y="3726396"/>
                  <a:pt x="2787446" y="3705909"/>
                  <a:pt x="2762175" y="3705909"/>
                </a:cubicBezTo>
                <a:close/>
                <a:moveTo>
                  <a:pt x="1141114" y="3408594"/>
                </a:moveTo>
                <a:cubicBezTo>
                  <a:pt x="1097903" y="3408594"/>
                  <a:pt x="1062874" y="3443623"/>
                  <a:pt x="1062874" y="3486834"/>
                </a:cubicBezTo>
                <a:cubicBezTo>
                  <a:pt x="1062874" y="3530045"/>
                  <a:pt x="1097903" y="3565073"/>
                  <a:pt x="1141114" y="3565073"/>
                </a:cubicBezTo>
                <a:lnTo>
                  <a:pt x="1525078" y="3565074"/>
                </a:lnTo>
                <a:cubicBezTo>
                  <a:pt x="1568289" y="3565074"/>
                  <a:pt x="1603318" y="3530045"/>
                  <a:pt x="1603318" y="3486834"/>
                </a:cubicBezTo>
                <a:lnTo>
                  <a:pt x="1603319" y="3486834"/>
                </a:lnTo>
                <a:cubicBezTo>
                  <a:pt x="1603319" y="3443623"/>
                  <a:pt x="1568290" y="3408594"/>
                  <a:pt x="1525079" y="3408594"/>
                </a:cubicBezTo>
                <a:close/>
                <a:moveTo>
                  <a:pt x="2129393" y="1705414"/>
                </a:moveTo>
                <a:lnTo>
                  <a:pt x="2129393" y="3580170"/>
                </a:lnTo>
                <a:lnTo>
                  <a:pt x="3126216" y="3580170"/>
                </a:lnTo>
                <a:lnTo>
                  <a:pt x="3126216" y="1705414"/>
                </a:lnTo>
                <a:close/>
                <a:moveTo>
                  <a:pt x="2481193" y="1533789"/>
                </a:moveTo>
                <a:cubicBezTo>
                  <a:pt x="2462682" y="1533789"/>
                  <a:pt x="2447676" y="1548795"/>
                  <a:pt x="2447676" y="1567306"/>
                </a:cubicBezTo>
                <a:lnTo>
                  <a:pt x="2447676" y="1572258"/>
                </a:lnTo>
                <a:cubicBezTo>
                  <a:pt x="2447676" y="1590769"/>
                  <a:pt x="2462682" y="1605775"/>
                  <a:pt x="2481193" y="1605775"/>
                </a:cubicBezTo>
                <a:lnTo>
                  <a:pt x="2774415" y="1605775"/>
                </a:lnTo>
                <a:cubicBezTo>
                  <a:pt x="2792926" y="1605775"/>
                  <a:pt x="2807932" y="1590769"/>
                  <a:pt x="2807932" y="1572258"/>
                </a:cubicBezTo>
                <a:lnTo>
                  <a:pt x="2807932" y="1567306"/>
                </a:lnTo>
                <a:cubicBezTo>
                  <a:pt x="2807932" y="1548795"/>
                  <a:pt x="2792926" y="1533789"/>
                  <a:pt x="2774415" y="1533789"/>
                </a:cubicBezTo>
                <a:close/>
                <a:moveTo>
                  <a:pt x="2113478" y="1418392"/>
                </a:moveTo>
                <a:lnTo>
                  <a:pt x="3142130" y="1418392"/>
                </a:lnTo>
                <a:cubicBezTo>
                  <a:pt x="3236149" y="1418392"/>
                  <a:pt x="3312367" y="1494610"/>
                  <a:pt x="3312367" y="1588629"/>
                </a:cubicBezTo>
                <a:lnTo>
                  <a:pt x="3312367" y="3777046"/>
                </a:lnTo>
                <a:cubicBezTo>
                  <a:pt x="3312367" y="3871065"/>
                  <a:pt x="3236149" y="3947283"/>
                  <a:pt x="3142130" y="3947283"/>
                </a:cubicBezTo>
                <a:lnTo>
                  <a:pt x="2113478" y="3947283"/>
                </a:lnTo>
                <a:cubicBezTo>
                  <a:pt x="2019459" y="3947283"/>
                  <a:pt x="1943241" y="3871065"/>
                  <a:pt x="1943241" y="3777046"/>
                </a:cubicBezTo>
                <a:lnTo>
                  <a:pt x="1943241" y="1588629"/>
                </a:lnTo>
                <a:cubicBezTo>
                  <a:pt x="1943241" y="1494610"/>
                  <a:pt x="2019459" y="1418392"/>
                  <a:pt x="2113478" y="1418392"/>
                </a:cubicBezTo>
                <a:close/>
                <a:moveTo>
                  <a:pt x="1006317" y="157391"/>
                </a:moveTo>
                <a:cubicBezTo>
                  <a:pt x="987806" y="157391"/>
                  <a:pt x="972800" y="172397"/>
                  <a:pt x="972800" y="190908"/>
                </a:cubicBezTo>
                <a:lnTo>
                  <a:pt x="972800" y="195860"/>
                </a:lnTo>
                <a:cubicBezTo>
                  <a:pt x="972800" y="214371"/>
                  <a:pt x="987806" y="229377"/>
                  <a:pt x="1006317" y="229377"/>
                </a:cubicBezTo>
                <a:lnTo>
                  <a:pt x="1659876" y="229377"/>
                </a:lnTo>
                <a:cubicBezTo>
                  <a:pt x="1678387" y="229377"/>
                  <a:pt x="1693393" y="214371"/>
                  <a:pt x="1693393" y="195860"/>
                </a:cubicBezTo>
                <a:lnTo>
                  <a:pt x="1693393" y="190908"/>
                </a:lnTo>
                <a:cubicBezTo>
                  <a:pt x="1693393" y="172397"/>
                  <a:pt x="1678387" y="157391"/>
                  <a:pt x="1659876" y="157391"/>
                </a:cubicBezTo>
                <a:close/>
                <a:moveTo>
                  <a:pt x="264780" y="0"/>
                </a:moveTo>
                <a:lnTo>
                  <a:pt x="2401413" y="0"/>
                </a:lnTo>
                <a:cubicBezTo>
                  <a:pt x="2547647" y="0"/>
                  <a:pt x="2666193" y="118546"/>
                  <a:pt x="2666193" y="264780"/>
                </a:cubicBezTo>
                <a:lnTo>
                  <a:pt x="2666193" y="1345374"/>
                </a:lnTo>
                <a:lnTo>
                  <a:pt x="2369517" y="1345374"/>
                </a:lnTo>
                <a:lnTo>
                  <a:pt x="2369517" y="366783"/>
                </a:lnTo>
                <a:lnTo>
                  <a:pt x="296676" y="366783"/>
                </a:lnTo>
                <a:lnTo>
                  <a:pt x="296676" y="3219873"/>
                </a:lnTo>
                <a:lnTo>
                  <a:pt x="1867527" y="3219873"/>
                </a:lnTo>
                <a:lnTo>
                  <a:pt x="1867527" y="3778374"/>
                </a:lnTo>
                <a:lnTo>
                  <a:pt x="264780" y="3778374"/>
                </a:lnTo>
                <a:cubicBezTo>
                  <a:pt x="118546" y="3778374"/>
                  <a:pt x="0" y="3659828"/>
                  <a:pt x="0" y="3513594"/>
                </a:cubicBezTo>
                <a:lnTo>
                  <a:pt x="0" y="264780"/>
                </a:lnTo>
                <a:cubicBezTo>
                  <a:pt x="0" y="118546"/>
                  <a:pt x="118546" y="0"/>
                  <a:pt x="26478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Calibri"/>
              <a:ea typeface="Calibri"/>
              <a:cs typeface="Calibri"/>
              <a:sym typeface="Calibri"/>
            </a:endParaRPr>
          </a:p>
        </p:txBody>
      </p:sp>
      <p:cxnSp>
        <p:nvCxnSpPr>
          <p:cNvPr id="384" name="Google Shape;384;p14"/>
          <p:cNvCxnSpPr>
            <a:endCxn id="379" idx="0"/>
          </p:cNvCxnSpPr>
          <p:nvPr/>
        </p:nvCxnSpPr>
        <p:spPr>
          <a:xfrm>
            <a:off x="6256902" y="1886921"/>
            <a:ext cx="3847800" cy="2222100"/>
          </a:xfrm>
          <a:prstGeom prst="bentConnector2">
            <a:avLst/>
          </a:prstGeom>
          <a:noFill/>
          <a:ln w="22225" cap="flat" cmpd="sng">
            <a:solidFill>
              <a:schemeClr val="accent6"/>
            </a:solidFill>
            <a:prstDash val="solid"/>
            <a:miter lim="800000"/>
            <a:headEnd type="none" w="sm" len="sm"/>
            <a:tailEnd type="none" w="sm" len="sm"/>
          </a:ln>
        </p:spPr>
      </p:cxnSp>
      <p:cxnSp>
        <p:nvCxnSpPr>
          <p:cNvPr id="385" name="Google Shape;385;p14"/>
          <p:cNvCxnSpPr>
            <a:endCxn id="380" idx="0"/>
          </p:cNvCxnSpPr>
          <p:nvPr/>
        </p:nvCxnSpPr>
        <p:spPr>
          <a:xfrm flipH="1">
            <a:off x="1634453" y="1886921"/>
            <a:ext cx="3867900" cy="2222100"/>
          </a:xfrm>
          <a:prstGeom prst="bentConnector2">
            <a:avLst/>
          </a:prstGeom>
          <a:noFill/>
          <a:ln w="22225" cap="flat" cmpd="sng">
            <a:solidFill>
              <a:schemeClr val="accent6"/>
            </a:solidFill>
            <a:prstDash val="solid"/>
            <a:miter lim="800000"/>
            <a:headEnd type="none" w="sm" len="sm"/>
            <a:tailEnd type="none" w="sm" len="sm"/>
          </a:ln>
        </p:spPr>
      </p:cxnSp>
      <p:pic>
        <p:nvPicPr>
          <p:cNvPr id="386" name="Google Shape;386;p14"/>
          <p:cNvPicPr preferRelativeResize="0"/>
          <p:nvPr/>
        </p:nvPicPr>
        <p:blipFill rotWithShape="1">
          <a:blip r:embed="rId3">
            <a:alphaModFix/>
          </a:blip>
          <a:srcRect/>
          <a:stretch/>
        </p:blipFill>
        <p:spPr>
          <a:xfrm>
            <a:off x="3843170" y="2765228"/>
            <a:ext cx="3810000" cy="2857500"/>
          </a:xfrm>
          <a:prstGeom prst="rect">
            <a:avLst/>
          </a:prstGeom>
          <a:noFill/>
          <a:ln>
            <a:noFill/>
          </a:ln>
        </p:spPr>
      </p:pic>
      <p:sp>
        <p:nvSpPr>
          <p:cNvPr id="387" name="Google Shape;387;p14"/>
          <p:cNvSpPr txBox="1">
            <a:spLocks noGrp="1"/>
          </p:cNvSpPr>
          <p:nvPr>
            <p:ph type="title"/>
          </p:nvPr>
        </p:nvSpPr>
        <p:spPr>
          <a:xfrm>
            <a:off x="590228" y="210142"/>
            <a:ext cx="10515600" cy="1325563"/>
          </a:xfrm>
          <a:prstGeom prst="rect">
            <a:avLst/>
          </a:prstGeom>
          <a:noFill/>
          <a:ln>
            <a:noFill/>
          </a:ln>
        </p:spPr>
        <p:txBody>
          <a:bodyPr spcFirstLastPara="1" wrap="square" lIns="91425" tIns="45700" rIns="91425" bIns="45700" anchor="ctr" anchorCtr="0">
            <a:noAutofit/>
          </a:bodyPr>
          <a:lstStyle/>
          <a:p>
            <a:pPr marL="449580" marR="0" lvl="0" indent="0" algn="just" rtl="0">
              <a:lnSpc>
                <a:spcPct val="107000"/>
              </a:lnSpc>
              <a:spcBef>
                <a:spcPts val="0"/>
              </a:spcBef>
              <a:spcAft>
                <a:spcPts val="0"/>
              </a:spcAft>
              <a:buClr>
                <a:schemeClr val="lt1"/>
              </a:buClr>
              <a:buSzPts val="3600"/>
              <a:buFont typeface="Calibri"/>
              <a:buNone/>
            </a:pPr>
            <a:r>
              <a:rPr lang="es-ES" sz="3600" b="1" i="0" u="none" strike="noStrike" cap="none">
                <a:solidFill>
                  <a:schemeClr val="lt1"/>
                </a:solidFill>
                <a:latin typeface="Calibri"/>
                <a:ea typeface="Calibri"/>
                <a:cs typeface="Calibri"/>
                <a:sym typeface="Calibri"/>
              </a:rPr>
              <a:t>Widgets</a:t>
            </a:r>
            <a:endParaRPr sz="3600" b="0" i="0" u="none" strike="noStrike" cap="none">
              <a:solidFill>
                <a:schemeClr val="lt1"/>
              </a:solidFill>
              <a:latin typeface="Calibri"/>
              <a:ea typeface="Calibri"/>
              <a:cs typeface="Calibri"/>
              <a:sym typeface="Calibri"/>
            </a:endParaRPr>
          </a:p>
        </p:txBody>
      </p:sp>
      <p:sp>
        <p:nvSpPr>
          <p:cNvPr id="388" name="Google Shape;388;p14"/>
          <p:cNvSpPr/>
          <p:nvPr/>
        </p:nvSpPr>
        <p:spPr>
          <a:xfrm>
            <a:off x="9937253" y="4317372"/>
            <a:ext cx="334893" cy="337690"/>
          </a:xfrm>
          <a:custGeom>
            <a:avLst/>
            <a:gdLst/>
            <a:ahLst/>
            <a:cxnLst/>
            <a:rect l="l" t="t" r="r" b="b"/>
            <a:pathLst>
              <a:path w="1652142" h="1665940" extrusionOk="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389" name="Google Shape;389;p14"/>
          <p:cNvSpPr/>
          <p:nvPr/>
        </p:nvSpPr>
        <p:spPr>
          <a:xfrm>
            <a:off x="1478412" y="4370676"/>
            <a:ext cx="296647" cy="296990"/>
          </a:xfrm>
          <a:custGeom>
            <a:avLst/>
            <a:gdLst/>
            <a:ahLst/>
            <a:cxnLst/>
            <a:rect l="l" t="t" r="r" b="b"/>
            <a:pathLst>
              <a:path w="3975208" h="3979806" extrusionOk="0">
                <a:moveTo>
                  <a:pt x="2049173" y="2050685"/>
                </a:moveTo>
                <a:lnTo>
                  <a:pt x="2525339" y="2050685"/>
                </a:lnTo>
                <a:cubicBezTo>
                  <a:pt x="2501269" y="2092239"/>
                  <a:pt x="2487652" y="2140563"/>
                  <a:pt x="2487652" y="2192066"/>
                </a:cubicBezTo>
                <a:cubicBezTo>
                  <a:pt x="2487652" y="2349996"/>
                  <a:pt x="2615682" y="2478023"/>
                  <a:pt x="2773615" y="2478023"/>
                </a:cubicBezTo>
                <a:cubicBezTo>
                  <a:pt x="2931549" y="2478023"/>
                  <a:pt x="3059579" y="2349996"/>
                  <a:pt x="3059579" y="2192066"/>
                </a:cubicBezTo>
                <a:cubicBezTo>
                  <a:pt x="3059579" y="2140563"/>
                  <a:pt x="3045963" y="2092239"/>
                  <a:pt x="3021893" y="2050685"/>
                </a:cubicBezTo>
                <a:lnTo>
                  <a:pt x="3498055" y="2050685"/>
                </a:lnTo>
                <a:lnTo>
                  <a:pt x="3498055" y="2641745"/>
                </a:lnTo>
                <a:lnTo>
                  <a:pt x="3565582" y="2641745"/>
                </a:lnTo>
                <a:cubicBezTo>
                  <a:pt x="3604012" y="2582980"/>
                  <a:pt x="3670956" y="2546426"/>
                  <a:pt x="3746438" y="2546426"/>
                </a:cubicBezTo>
                <a:cubicBezTo>
                  <a:pt x="3872785" y="2546426"/>
                  <a:pt x="3975208" y="2648847"/>
                  <a:pt x="3975208" y="2775192"/>
                </a:cubicBezTo>
                <a:cubicBezTo>
                  <a:pt x="3975208" y="2901536"/>
                  <a:pt x="3872785" y="3003958"/>
                  <a:pt x="3746438" y="3003958"/>
                </a:cubicBezTo>
                <a:cubicBezTo>
                  <a:pt x="3670956" y="3003958"/>
                  <a:pt x="3604012" y="2967403"/>
                  <a:pt x="3565582" y="2908639"/>
                </a:cubicBezTo>
                <a:lnTo>
                  <a:pt x="3498055" y="2908639"/>
                </a:lnTo>
                <a:lnTo>
                  <a:pt x="3498055" y="3499698"/>
                </a:lnTo>
                <a:lnTo>
                  <a:pt x="3026505" y="3499698"/>
                </a:lnTo>
                <a:cubicBezTo>
                  <a:pt x="3047979" y="3460792"/>
                  <a:pt x="3059579" y="3415963"/>
                  <a:pt x="3059579" y="3368427"/>
                </a:cubicBezTo>
                <a:cubicBezTo>
                  <a:pt x="3059579" y="3210496"/>
                  <a:pt x="2931549" y="3082469"/>
                  <a:pt x="2773615" y="3082469"/>
                </a:cubicBezTo>
                <a:cubicBezTo>
                  <a:pt x="2615682" y="3082469"/>
                  <a:pt x="2487652" y="3210496"/>
                  <a:pt x="2487652" y="3368427"/>
                </a:cubicBezTo>
                <a:cubicBezTo>
                  <a:pt x="2487652" y="3415963"/>
                  <a:pt x="2499253" y="3460792"/>
                  <a:pt x="2520726" y="3499698"/>
                </a:cubicBezTo>
                <a:lnTo>
                  <a:pt x="2049173" y="3499698"/>
                </a:lnTo>
                <a:lnTo>
                  <a:pt x="2049173" y="2908639"/>
                </a:lnTo>
                <a:lnTo>
                  <a:pt x="1950400" y="2908639"/>
                </a:lnTo>
                <a:cubicBezTo>
                  <a:pt x="1911969" y="2967403"/>
                  <a:pt x="1845025" y="3003958"/>
                  <a:pt x="1769544" y="3003958"/>
                </a:cubicBezTo>
                <a:cubicBezTo>
                  <a:pt x="1643197" y="3003958"/>
                  <a:pt x="1540773" y="2901536"/>
                  <a:pt x="1540773" y="2775192"/>
                </a:cubicBezTo>
                <a:cubicBezTo>
                  <a:pt x="1540773" y="2648847"/>
                  <a:pt x="1643197" y="2546426"/>
                  <a:pt x="1769544" y="2546426"/>
                </a:cubicBezTo>
                <a:cubicBezTo>
                  <a:pt x="1845025" y="2546426"/>
                  <a:pt x="1911969" y="2582980"/>
                  <a:pt x="1950400" y="2641745"/>
                </a:cubicBezTo>
                <a:lnTo>
                  <a:pt x="2049173" y="2641745"/>
                </a:lnTo>
                <a:close/>
                <a:moveTo>
                  <a:pt x="1204640" y="1545421"/>
                </a:moveTo>
                <a:cubicBezTo>
                  <a:pt x="1330987" y="1545421"/>
                  <a:pt x="1433411" y="1647843"/>
                  <a:pt x="1433411" y="1774187"/>
                </a:cubicBezTo>
                <a:cubicBezTo>
                  <a:pt x="1433411" y="1849667"/>
                  <a:pt x="1396855" y="1916610"/>
                  <a:pt x="1338089" y="1955039"/>
                </a:cubicBezTo>
                <a:lnTo>
                  <a:pt x="1338089" y="2053811"/>
                </a:lnTo>
                <a:lnTo>
                  <a:pt x="1929161" y="2053811"/>
                </a:lnTo>
                <a:lnTo>
                  <a:pt x="1929161" y="2529967"/>
                </a:lnTo>
                <a:cubicBezTo>
                  <a:pt x="1887606" y="2505897"/>
                  <a:pt x="1839281" y="2492281"/>
                  <a:pt x="1787777" y="2492281"/>
                </a:cubicBezTo>
                <a:cubicBezTo>
                  <a:pt x="1629844" y="2492281"/>
                  <a:pt x="1501814" y="2620308"/>
                  <a:pt x="1501814" y="2778238"/>
                </a:cubicBezTo>
                <a:cubicBezTo>
                  <a:pt x="1501814" y="2936168"/>
                  <a:pt x="1629844" y="3064196"/>
                  <a:pt x="1787777" y="3064196"/>
                </a:cubicBezTo>
                <a:cubicBezTo>
                  <a:pt x="1839281" y="3064196"/>
                  <a:pt x="1887606" y="3050580"/>
                  <a:pt x="1929161" y="3026511"/>
                </a:cubicBezTo>
                <a:lnTo>
                  <a:pt x="1929161" y="3502663"/>
                </a:lnTo>
                <a:lnTo>
                  <a:pt x="1338089" y="3502663"/>
                </a:lnTo>
                <a:lnTo>
                  <a:pt x="1338089" y="3570188"/>
                </a:lnTo>
                <a:cubicBezTo>
                  <a:pt x="1396855" y="3608617"/>
                  <a:pt x="1433411" y="3675560"/>
                  <a:pt x="1433411" y="3751040"/>
                </a:cubicBezTo>
                <a:cubicBezTo>
                  <a:pt x="1433411" y="3877385"/>
                  <a:pt x="1330987" y="3979806"/>
                  <a:pt x="1204640" y="3979806"/>
                </a:cubicBezTo>
                <a:cubicBezTo>
                  <a:pt x="1078293" y="3979806"/>
                  <a:pt x="975869" y="3877385"/>
                  <a:pt x="975869" y="3751040"/>
                </a:cubicBezTo>
                <a:cubicBezTo>
                  <a:pt x="975869" y="3675560"/>
                  <a:pt x="1012425" y="3608617"/>
                  <a:pt x="1071190" y="3570188"/>
                </a:cubicBezTo>
                <a:lnTo>
                  <a:pt x="1071190" y="3502663"/>
                </a:lnTo>
                <a:lnTo>
                  <a:pt x="480119" y="3502663"/>
                </a:lnTo>
                <a:lnTo>
                  <a:pt x="480119" y="3031122"/>
                </a:lnTo>
                <a:cubicBezTo>
                  <a:pt x="519026" y="3052596"/>
                  <a:pt x="563855" y="3064196"/>
                  <a:pt x="611393" y="3064196"/>
                </a:cubicBezTo>
                <a:cubicBezTo>
                  <a:pt x="769326" y="3064196"/>
                  <a:pt x="897356" y="2936168"/>
                  <a:pt x="897356" y="2778238"/>
                </a:cubicBezTo>
                <a:cubicBezTo>
                  <a:pt x="897356" y="2620308"/>
                  <a:pt x="769326" y="2492281"/>
                  <a:pt x="611393" y="2492281"/>
                </a:cubicBezTo>
                <a:cubicBezTo>
                  <a:pt x="563855" y="2492281"/>
                  <a:pt x="519026" y="2503881"/>
                  <a:pt x="480119" y="2525354"/>
                </a:cubicBezTo>
                <a:lnTo>
                  <a:pt x="480119" y="2053811"/>
                </a:lnTo>
                <a:lnTo>
                  <a:pt x="1071190" y="2053811"/>
                </a:lnTo>
                <a:lnTo>
                  <a:pt x="1071190" y="1955039"/>
                </a:lnTo>
                <a:cubicBezTo>
                  <a:pt x="1012425" y="1916610"/>
                  <a:pt x="975869" y="1849667"/>
                  <a:pt x="975869" y="1774187"/>
                </a:cubicBezTo>
                <a:cubicBezTo>
                  <a:pt x="975869" y="1647843"/>
                  <a:pt x="1078293" y="1545421"/>
                  <a:pt x="1204640" y="1545421"/>
                </a:cubicBezTo>
                <a:close/>
                <a:moveTo>
                  <a:pt x="477153" y="467589"/>
                </a:moveTo>
                <a:lnTo>
                  <a:pt x="948703" y="467589"/>
                </a:lnTo>
                <a:cubicBezTo>
                  <a:pt x="927229" y="506495"/>
                  <a:pt x="915629" y="551324"/>
                  <a:pt x="915629" y="598861"/>
                </a:cubicBezTo>
                <a:cubicBezTo>
                  <a:pt x="915629" y="756791"/>
                  <a:pt x="1043659" y="884818"/>
                  <a:pt x="1201593" y="884818"/>
                </a:cubicBezTo>
                <a:cubicBezTo>
                  <a:pt x="1359526" y="884818"/>
                  <a:pt x="1487556" y="756791"/>
                  <a:pt x="1487556" y="598861"/>
                </a:cubicBezTo>
                <a:cubicBezTo>
                  <a:pt x="1487556" y="551324"/>
                  <a:pt x="1475955" y="506495"/>
                  <a:pt x="1454482" y="467589"/>
                </a:cubicBezTo>
                <a:lnTo>
                  <a:pt x="1926034" y="467589"/>
                </a:lnTo>
                <a:lnTo>
                  <a:pt x="1926034" y="1058649"/>
                </a:lnTo>
                <a:lnTo>
                  <a:pt x="2024808" y="1058649"/>
                </a:lnTo>
                <a:cubicBezTo>
                  <a:pt x="2063239" y="999884"/>
                  <a:pt x="2130183" y="963330"/>
                  <a:pt x="2205664" y="963330"/>
                </a:cubicBezTo>
                <a:cubicBezTo>
                  <a:pt x="2332011" y="963330"/>
                  <a:pt x="2434435" y="1065751"/>
                  <a:pt x="2434435" y="1192096"/>
                </a:cubicBezTo>
                <a:cubicBezTo>
                  <a:pt x="2434435" y="1318440"/>
                  <a:pt x="2332011" y="1420862"/>
                  <a:pt x="2205664" y="1420862"/>
                </a:cubicBezTo>
                <a:cubicBezTo>
                  <a:pt x="2130183" y="1420862"/>
                  <a:pt x="2063239" y="1384307"/>
                  <a:pt x="2024808" y="1325543"/>
                </a:cubicBezTo>
                <a:lnTo>
                  <a:pt x="1926034" y="1325543"/>
                </a:lnTo>
                <a:lnTo>
                  <a:pt x="1926034" y="1916602"/>
                </a:lnTo>
                <a:lnTo>
                  <a:pt x="1449869" y="1916602"/>
                </a:lnTo>
                <a:cubicBezTo>
                  <a:pt x="1473939" y="1875048"/>
                  <a:pt x="1487556" y="1826725"/>
                  <a:pt x="1487556" y="1775221"/>
                </a:cubicBezTo>
                <a:cubicBezTo>
                  <a:pt x="1487556" y="1617291"/>
                  <a:pt x="1359526" y="1489264"/>
                  <a:pt x="1201593" y="1489264"/>
                </a:cubicBezTo>
                <a:cubicBezTo>
                  <a:pt x="1043659" y="1489264"/>
                  <a:pt x="915629" y="1617291"/>
                  <a:pt x="915629" y="1775222"/>
                </a:cubicBezTo>
                <a:cubicBezTo>
                  <a:pt x="915629" y="1826725"/>
                  <a:pt x="929245" y="1875048"/>
                  <a:pt x="953315" y="1916602"/>
                </a:cubicBezTo>
                <a:lnTo>
                  <a:pt x="477153" y="1916602"/>
                </a:lnTo>
                <a:lnTo>
                  <a:pt x="477153" y="1325543"/>
                </a:lnTo>
                <a:lnTo>
                  <a:pt x="409627" y="1325543"/>
                </a:lnTo>
                <a:cubicBezTo>
                  <a:pt x="371196" y="1384307"/>
                  <a:pt x="304252" y="1420862"/>
                  <a:pt x="228771" y="1420862"/>
                </a:cubicBezTo>
                <a:cubicBezTo>
                  <a:pt x="102423" y="1420862"/>
                  <a:pt x="0" y="1318440"/>
                  <a:pt x="0" y="1192096"/>
                </a:cubicBezTo>
                <a:cubicBezTo>
                  <a:pt x="0" y="1065751"/>
                  <a:pt x="102423" y="963330"/>
                  <a:pt x="228771" y="963330"/>
                </a:cubicBezTo>
                <a:cubicBezTo>
                  <a:pt x="304252" y="963330"/>
                  <a:pt x="371196" y="999885"/>
                  <a:pt x="409627" y="1058649"/>
                </a:cubicBezTo>
                <a:lnTo>
                  <a:pt x="477153" y="1058649"/>
                </a:lnTo>
                <a:close/>
                <a:moveTo>
                  <a:pt x="2779453" y="0"/>
                </a:moveTo>
                <a:cubicBezTo>
                  <a:pt x="2905800" y="0"/>
                  <a:pt x="3008224" y="102422"/>
                  <a:pt x="3008224" y="228766"/>
                </a:cubicBezTo>
                <a:cubicBezTo>
                  <a:pt x="3008224" y="304246"/>
                  <a:pt x="2971668" y="371189"/>
                  <a:pt x="2912903" y="409618"/>
                </a:cubicBezTo>
                <a:lnTo>
                  <a:pt x="2912903" y="477144"/>
                </a:lnTo>
                <a:lnTo>
                  <a:pt x="3503974" y="477144"/>
                </a:lnTo>
                <a:lnTo>
                  <a:pt x="3503974" y="948684"/>
                </a:lnTo>
                <a:cubicBezTo>
                  <a:pt x="3465067" y="927210"/>
                  <a:pt x="3420238" y="915611"/>
                  <a:pt x="3372700" y="915611"/>
                </a:cubicBezTo>
                <a:cubicBezTo>
                  <a:pt x="3214767" y="915611"/>
                  <a:pt x="3086737" y="1043638"/>
                  <a:pt x="3086737" y="1201568"/>
                </a:cubicBezTo>
                <a:cubicBezTo>
                  <a:pt x="3086737" y="1359498"/>
                  <a:pt x="3214767" y="1487526"/>
                  <a:pt x="3372700" y="1487526"/>
                </a:cubicBezTo>
                <a:cubicBezTo>
                  <a:pt x="3420238" y="1487526"/>
                  <a:pt x="3465067" y="1475925"/>
                  <a:pt x="3503974" y="1454452"/>
                </a:cubicBezTo>
                <a:lnTo>
                  <a:pt x="3503974" y="1925995"/>
                </a:lnTo>
                <a:lnTo>
                  <a:pt x="2912903" y="1925995"/>
                </a:lnTo>
                <a:lnTo>
                  <a:pt x="2912903" y="2024767"/>
                </a:lnTo>
                <a:cubicBezTo>
                  <a:pt x="2971668" y="2063196"/>
                  <a:pt x="3008224" y="2130139"/>
                  <a:pt x="3008224" y="2205619"/>
                </a:cubicBezTo>
                <a:cubicBezTo>
                  <a:pt x="3008224" y="2331964"/>
                  <a:pt x="2905800" y="2434385"/>
                  <a:pt x="2779453" y="2434385"/>
                </a:cubicBezTo>
                <a:cubicBezTo>
                  <a:pt x="2653106" y="2434385"/>
                  <a:pt x="2550683" y="2331964"/>
                  <a:pt x="2550683" y="2205619"/>
                </a:cubicBezTo>
                <a:cubicBezTo>
                  <a:pt x="2550683" y="2130139"/>
                  <a:pt x="2587238" y="2063196"/>
                  <a:pt x="2646004" y="2024767"/>
                </a:cubicBezTo>
                <a:lnTo>
                  <a:pt x="2646004" y="1925995"/>
                </a:lnTo>
                <a:lnTo>
                  <a:pt x="2054932" y="1925995"/>
                </a:lnTo>
                <a:lnTo>
                  <a:pt x="2054932" y="1449840"/>
                </a:lnTo>
                <a:cubicBezTo>
                  <a:pt x="2096487" y="1473909"/>
                  <a:pt x="2144812" y="1487526"/>
                  <a:pt x="2196316" y="1487526"/>
                </a:cubicBezTo>
                <a:cubicBezTo>
                  <a:pt x="2354249" y="1487526"/>
                  <a:pt x="2482279" y="1359498"/>
                  <a:pt x="2482279" y="1201568"/>
                </a:cubicBezTo>
                <a:cubicBezTo>
                  <a:pt x="2482279" y="1043638"/>
                  <a:pt x="2354249" y="915611"/>
                  <a:pt x="2196316" y="915611"/>
                </a:cubicBezTo>
                <a:cubicBezTo>
                  <a:pt x="2144812" y="915611"/>
                  <a:pt x="2096487" y="929227"/>
                  <a:pt x="2054932" y="953296"/>
                </a:cubicBezTo>
                <a:lnTo>
                  <a:pt x="2054932" y="477144"/>
                </a:lnTo>
                <a:lnTo>
                  <a:pt x="2646004" y="477144"/>
                </a:lnTo>
                <a:lnTo>
                  <a:pt x="2646004" y="409618"/>
                </a:lnTo>
                <a:cubicBezTo>
                  <a:pt x="2587238" y="371189"/>
                  <a:pt x="2550683" y="304246"/>
                  <a:pt x="2550683" y="228766"/>
                </a:cubicBezTo>
                <a:cubicBezTo>
                  <a:pt x="2550683" y="102422"/>
                  <a:pt x="2653106" y="0"/>
                  <a:pt x="277945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Calibri"/>
              <a:ea typeface="Calibri"/>
              <a:cs typeface="Calibri"/>
              <a:sym typeface="Calibri"/>
            </a:endParaRPr>
          </a:p>
        </p:txBody>
      </p:sp>
      <p:sp>
        <p:nvSpPr>
          <p:cNvPr id="390" name="Google Shape;390;p14"/>
          <p:cNvSpPr txBox="1"/>
          <p:nvPr/>
        </p:nvSpPr>
        <p:spPr>
          <a:xfrm>
            <a:off x="216951" y="5325569"/>
            <a:ext cx="3976819" cy="1370058"/>
          </a:xfrm>
          <a:prstGeom prst="rect">
            <a:avLst/>
          </a:prstGeom>
          <a:noFill/>
          <a:ln>
            <a:noFill/>
          </a:ln>
        </p:spPr>
        <p:txBody>
          <a:bodyPr spcFirstLastPara="1" wrap="square" lIns="91425" tIns="45700" rIns="91425" bIns="45700" anchor="t" anchorCtr="0">
            <a:noAutofit/>
          </a:bodyPr>
          <a:lstStyle/>
          <a:p>
            <a:pPr marL="171450" marR="0" lvl="0" indent="-171450" algn="l" rtl="0">
              <a:spcBef>
                <a:spcPts val="0"/>
              </a:spcBef>
              <a:spcAft>
                <a:spcPts val="0"/>
              </a:spcAft>
              <a:buClr>
                <a:schemeClr val="dk1"/>
              </a:buClr>
              <a:buSzPts val="1200"/>
              <a:buFont typeface="Noto Sans Symbols"/>
              <a:buChar char="✔"/>
            </a:pPr>
            <a:r>
              <a:rPr lang="es-ES" sz="1200" b="0">
                <a:solidFill>
                  <a:schemeClr val="dk1"/>
                </a:solidFill>
                <a:latin typeface="Calibri"/>
                <a:ea typeface="Calibri"/>
                <a:cs typeface="Calibri"/>
                <a:sym typeface="Calibri"/>
              </a:rPr>
              <a:t>No pueden cambiar su estado después de ser creados.</a:t>
            </a:r>
            <a:endParaRPr/>
          </a:p>
          <a:p>
            <a:pPr marL="171450" marR="0" lvl="0" indent="-120650" algn="l" rtl="0">
              <a:spcBef>
                <a:spcPts val="160"/>
              </a:spcBef>
              <a:spcAft>
                <a:spcPts val="0"/>
              </a:spcAft>
              <a:buClr>
                <a:srgbClr val="3F3F3F"/>
              </a:buClr>
              <a:buSzPts val="800"/>
              <a:buFont typeface="Noto Sans Symbols"/>
              <a:buNone/>
            </a:pPr>
            <a:endParaRPr sz="800" b="0">
              <a:solidFill>
                <a:schemeClr val="dk1"/>
              </a:solidFill>
              <a:latin typeface="Calibri"/>
              <a:ea typeface="Calibri"/>
              <a:cs typeface="Calibri"/>
              <a:sym typeface="Calibri"/>
            </a:endParaRPr>
          </a:p>
          <a:p>
            <a:pPr marL="171450" marR="0" lvl="0" indent="-171450" algn="l" rtl="0">
              <a:spcBef>
                <a:spcPts val="240"/>
              </a:spcBef>
              <a:spcAft>
                <a:spcPts val="0"/>
              </a:spcAft>
              <a:buClr>
                <a:schemeClr val="dk1"/>
              </a:buClr>
              <a:buSzPts val="1200"/>
              <a:buFont typeface="Noto Sans Symbols"/>
              <a:buChar char="✔"/>
            </a:pPr>
            <a:r>
              <a:rPr lang="es-ES" sz="1200" b="0">
                <a:solidFill>
                  <a:schemeClr val="dk1"/>
                </a:solidFill>
                <a:latin typeface="Calibri"/>
                <a:ea typeface="Calibri"/>
                <a:cs typeface="Calibri"/>
                <a:sym typeface="Calibri"/>
              </a:rPr>
              <a:t>Son utilizados principalmente para representar elementos estáticos de la interfaz de usuario.</a:t>
            </a:r>
            <a:endParaRPr/>
          </a:p>
          <a:p>
            <a:pPr marL="0" marR="0" lvl="0" indent="0" algn="l" rtl="0">
              <a:spcBef>
                <a:spcPts val="240"/>
              </a:spcBef>
              <a:spcAft>
                <a:spcPts val="0"/>
              </a:spcAft>
              <a:buClr>
                <a:schemeClr val="dk1"/>
              </a:buClr>
              <a:buSzPts val="1200"/>
              <a:buFont typeface="Arial"/>
              <a:buNone/>
            </a:pPr>
            <a:r>
              <a:rPr lang="es-ES" sz="1200" b="0" i="1">
                <a:solidFill>
                  <a:schemeClr val="dk1"/>
                </a:solidFill>
                <a:latin typeface="Calibri"/>
                <a:ea typeface="Calibri"/>
                <a:cs typeface="Calibri"/>
                <a:sym typeface="Calibri"/>
              </a:rPr>
              <a:t>(Etiquetas de texto, imágenes o botones que no cambian en</a:t>
            </a:r>
            <a:endParaRPr/>
          </a:p>
          <a:p>
            <a:pPr marL="0" marR="0" lvl="0" indent="0" algn="l" rtl="0">
              <a:spcBef>
                <a:spcPts val="240"/>
              </a:spcBef>
              <a:spcAft>
                <a:spcPts val="0"/>
              </a:spcAft>
              <a:buClr>
                <a:schemeClr val="dk1"/>
              </a:buClr>
              <a:buSzPts val="1200"/>
              <a:buFont typeface="Arial"/>
              <a:buNone/>
            </a:pPr>
            <a:r>
              <a:rPr lang="es-ES" sz="1200" b="0" i="1">
                <a:solidFill>
                  <a:schemeClr val="dk1"/>
                </a:solidFill>
                <a:latin typeface="Calibri"/>
                <a:ea typeface="Calibri"/>
                <a:cs typeface="Calibri"/>
                <a:sym typeface="Calibri"/>
              </a:rPr>
              <a:t> respuesta a la interacción del usuario).</a:t>
            </a:r>
            <a:endParaRPr/>
          </a:p>
          <a:p>
            <a:pPr marL="171450" marR="0" lvl="0" indent="-95250" algn="l" rtl="0">
              <a:spcBef>
                <a:spcPts val="240"/>
              </a:spcBef>
              <a:spcAft>
                <a:spcPts val="0"/>
              </a:spcAft>
              <a:buClr>
                <a:srgbClr val="3F3F3F"/>
              </a:buClr>
              <a:buSzPts val="1200"/>
              <a:buFont typeface="Noto Sans Symbols"/>
              <a:buNone/>
            </a:pPr>
            <a:endParaRPr sz="1200" b="0">
              <a:solidFill>
                <a:schemeClr val="dk1"/>
              </a:solidFill>
              <a:latin typeface="Calibri"/>
              <a:ea typeface="Calibri"/>
              <a:cs typeface="Calibri"/>
              <a:sym typeface="Calibri"/>
            </a:endParaRPr>
          </a:p>
        </p:txBody>
      </p:sp>
      <p:sp>
        <p:nvSpPr>
          <p:cNvPr id="391" name="Google Shape;391;p14"/>
          <p:cNvSpPr txBox="1"/>
          <p:nvPr/>
        </p:nvSpPr>
        <p:spPr>
          <a:xfrm>
            <a:off x="7998230" y="5327808"/>
            <a:ext cx="3976819" cy="1305369"/>
          </a:xfrm>
          <a:prstGeom prst="rect">
            <a:avLst/>
          </a:prstGeom>
          <a:noFill/>
          <a:ln>
            <a:noFill/>
          </a:ln>
        </p:spPr>
        <p:txBody>
          <a:bodyPr spcFirstLastPara="1" wrap="square" lIns="91425" tIns="45700" rIns="91425" bIns="45700" anchor="t" anchorCtr="0">
            <a:noAutofit/>
          </a:bodyPr>
          <a:lstStyle/>
          <a:p>
            <a:pPr marL="171450" marR="0" lvl="0" indent="-171450" algn="l" rtl="0">
              <a:spcBef>
                <a:spcPts val="0"/>
              </a:spcBef>
              <a:spcAft>
                <a:spcPts val="0"/>
              </a:spcAft>
              <a:buClr>
                <a:schemeClr val="dk1"/>
              </a:buClr>
              <a:buSzPts val="1200"/>
              <a:buFont typeface="Noto Sans Symbols"/>
              <a:buChar char="✔"/>
            </a:pPr>
            <a:r>
              <a:rPr lang="es-ES" sz="1200" b="0">
                <a:solidFill>
                  <a:schemeClr val="dk1"/>
                </a:solidFill>
                <a:latin typeface="Calibri"/>
                <a:ea typeface="Calibri"/>
                <a:cs typeface="Calibri"/>
                <a:sym typeface="Calibri"/>
              </a:rPr>
              <a:t>Estos son widgets que pueden cambiar su estado a lo largo del tiempo en respuesta a eventos o interacciones del usuario. </a:t>
            </a:r>
            <a:endParaRPr/>
          </a:p>
          <a:p>
            <a:pPr marL="171450" marR="0" lvl="0" indent="-158750" algn="l" rtl="0">
              <a:spcBef>
                <a:spcPts val="40"/>
              </a:spcBef>
              <a:spcAft>
                <a:spcPts val="0"/>
              </a:spcAft>
              <a:buClr>
                <a:srgbClr val="3F3F3F"/>
              </a:buClr>
              <a:buSzPts val="200"/>
              <a:buFont typeface="Noto Sans Symbols"/>
              <a:buNone/>
            </a:pPr>
            <a:endParaRPr sz="200" b="0">
              <a:solidFill>
                <a:schemeClr val="dk1"/>
              </a:solidFill>
              <a:latin typeface="Calibri"/>
              <a:ea typeface="Calibri"/>
              <a:cs typeface="Calibri"/>
              <a:sym typeface="Calibri"/>
            </a:endParaRPr>
          </a:p>
          <a:p>
            <a:pPr marL="171450" marR="0" lvl="0" indent="-171450" algn="l" rtl="0">
              <a:spcBef>
                <a:spcPts val="240"/>
              </a:spcBef>
              <a:spcAft>
                <a:spcPts val="0"/>
              </a:spcAft>
              <a:buClr>
                <a:schemeClr val="dk1"/>
              </a:buClr>
              <a:buSzPts val="1200"/>
              <a:buFont typeface="Noto Sans Symbols"/>
              <a:buChar char="✔"/>
            </a:pPr>
            <a:r>
              <a:rPr lang="es-ES" sz="1200" b="0">
                <a:solidFill>
                  <a:schemeClr val="dk1"/>
                </a:solidFill>
                <a:latin typeface="Calibri"/>
                <a:ea typeface="Calibri"/>
                <a:cs typeface="Calibri"/>
                <a:sym typeface="Calibri"/>
              </a:rPr>
              <a:t>Son utilizados para representar elementos de la interfaz que pueden cambiar dinámicamente.</a:t>
            </a:r>
            <a:endParaRPr/>
          </a:p>
          <a:p>
            <a:pPr marL="0" marR="0" lvl="0" indent="0" algn="l" rtl="0">
              <a:spcBef>
                <a:spcPts val="240"/>
              </a:spcBef>
              <a:spcAft>
                <a:spcPts val="0"/>
              </a:spcAft>
              <a:buClr>
                <a:schemeClr val="dk1"/>
              </a:buClr>
              <a:buSzPts val="1200"/>
              <a:buFont typeface="Arial"/>
              <a:buNone/>
            </a:pPr>
            <a:r>
              <a:rPr lang="es-ES" sz="1200" b="0" i="1">
                <a:solidFill>
                  <a:schemeClr val="dk1"/>
                </a:solidFill>
                <a:latin typeface="Calibri"/>
                <a:ea typeface="Calibri"/>
                <a:cs typeface="Calibri"/>
                <a:sym typeface="Calibri"/>
              </a:rPr>
              <a:t>    (Listas desplegables, casillas de verificación, formularios, entre otros)</a:t>
            </a:r>
            <a:endParaRPr sz="1200" b="0" i="1">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5"/>
                                        </p:tgtEl>
                                        <p:attrNameLst>
                                          <p:attrName>style.visibility</p:attrName>
                                        </p:attrNameLst>
                                      </p:cBhvr>
                                      <p:to>
                                        <p:strVal val="visible"/>
                                      </p:to>
                                    </p:set>
                                    <p:animEffect transition="in" filter="fade">
                                      <p:cBhvr>
                                        <p:cTn id="7" dur="500"/>
                                        <p:tgtEl>
                                          <p:spTgt spid="385"/>
                                        </p:tgtEl>
                                      </p:cBhvr>
                                    </p:animEffect>
                                  </p:childTnLst>
                                </p:cTn>
                              </p:par>
                              <p:par>
                                <p:cTn id="8" presetID="10" presetClass="entr" presetSubtype="0" fill="hold" nodeType="withEffect">
                                  <p:stCondLst>
                                    <p:cond delay="0"/>
                                  </p:stCondLst>
                                  <p:childTnLst>
                                    <p:set>
                                      <p:cBhvr>
                                        <p:cTn id="9" dur="1" fill="hold">
                                          <p:stCondLst>
                                            <p:cond delay="0"/>
                                          </p:stCondLst>
                                        </p:cTn>
                                        <p:tgtEl>
                                          <p:spTgt spid="380"/>
                                        </p:tgtEl>
                                        <p:attrNameLst>
                                          <p:attrName>style.visibility</p:attrName>
                                        </p:attrNameLst>
                                      </p:cBhvr>
                                      <p:to>
                                        <p:strVal val="visible"/>
                                      </p:to>
                                    </p:set>
                                    <p:animEffect transition="in" filter="fade">
                                      <p:cBhvr>
                                        <p:cTn id="10" dur="500"/>
                                        <p:tgtEl>
                                          <p:spTgt spid="38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77"/>
                                        </p:tgtEl>
                                        <p:attrNameLst>
                                          <p:attrName>style.visibility</p:attrName>
                                        </p:attrNameLst>
                                      </p:cBhvr>
                                      <p:to>
                                        <p:strVal val="visible"/>
                                      </p:to>
                                    </p:set>
                                    <p:animEffect transition="in" filter="fade">
                                      <p:cBhvr>
                                        <p:cTn id="15" dur="500"/>
                                        <p:tgtEl>
                                          <p:spTgt spid="37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84"/>
                                        </p:tgtEl>
                                        <p:attrNameLst>
                                          <p:attrName>style.visibility</p:attrName>
                                        </p:attrNameLst>
                                      </p:cBhvr>
                                      <p:to>
                                        <p:strVal val="visible"/>
                                      </p:to>
                                    </p:set>
                                    <p:animEffect transition="in" filter="fade">
                                      <p:cBhvr>
                                        <p:cTn id="20" dur="500"/>
                                        <p:tgtEl>
                                          <p:spTgt spid="384"/>
                                        </p:tgtEl>
                                      </p:cBhvr>
                                    </p:animEffect>
                                  </p:childTnLst>
                                </p:cTn>
                              </p:par>
                              <p:par>
                                <p:cTn id="21" presetID="10" presetClass="entr" presetSubtype="0" fill="hold" nodeType="withEffect">
                                  <p:stCondLst>
                                    <p:cond delay="0"/>
                                  </p:stCondLst>
                                  <p:childTnLst>
                                    <p:set>
                                      <p:cBhvr>
                                        <p:cTn id="22" dur="1" fill="hold">
                                          <p:stCondLst>
                                            <p:cond delay="0"/>
                                          </p:stCondLst>
                                        </p:cTn>
                                        <p:tgtEl>
                                          <p:spTgt spid="379"/>
                                        </p:tgtEl>
                                        <p:attrNameLst>
                                          <p:attrName>style.visibility</p:attrName>
                                        </p:attrNameLst>
                                      </p:cBhvr>
                                      <p:to>
                                        <p:strVal val="visible"/>
                                      </p:to>
                                    </p:set>
                                    <p:animEffect transition="in" filter="fade">
                                      <p:cBhvr>
                                        <p:cTn id="23" dur="500"/>
                                        <p:tgtEl>
                                          <p:spTgt spid="37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78"/>
                                        </p:tgtEl>
                                        <p:attrNameLst>
                                          <p:attrName>style.visibility</p:attrName>
                                        </p:attrNameLst>
                                      </p:cBhvr>
                                      <p:to>
                                        <p:strVal val="visible"/>
                                      </p:to>
                                    </p:set>
                                    <p:animEffect transition="in" filter="fade">
                                      <p:cBhvr>
                                        <p:cTn id="28" dur="500"/>
                                        <p:tgtEl>
                                          <p:spTgt spid="37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90"/>
                                        </p:tgtEl>
                                        <p:attrNameLst>
                                          <p:attrName>style.visibility</p:attrName>
                                        </p:attrNameLst>
                                      </p:cBhvr>
                                      <p:to>
                                        <p:strVal val="visible"/>
                                      </p:to>
                                    </p:set>
                                    <p:animEffect transition="in" filter="fade">
                                      <p:cBhvr>
                                        <p:cTn id="33" dur="500"/>
                                        <p:tgtEl>
                                          <p:spTgt spid="39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90">
                                            <p:txEl>
                                              <p:pRg st="0" end="0"/>
                                            </p:txEl>
                                          </p:spTgt>
                                        </p:tgtEl>
                                        <p:attrNameLst>
                                          <p:attrName>style.visibility</p:attrName>
                                        </p:attrNameLst>
                                      </p:cBhvr>
                                      <p:to>
                                        <p:strVal val="visible"/>
                                      </p:to>
                                    </p:set>
                                    <p:animEffect transition="in" filter="fade">
                                      <p:cBhvr>
                                        <p:cTn id="38" dur="500"/>
                                        <p:tgtEl>
                                          <p:spTgt spid="390">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90">
                                            <p:txEl>
                                              <p:pRg st="1" end="1"/>
                                            </p:txEl>
                                          </p:spTgt>
                                        </p:tgtEl>
                                        <p:attrNameLst>
                                          <p:attrName>style.visibility</p:attrName>
                                        </p:attrNameLst>
                                      </p:cBhvr>
                                      <p:to>
                                        <p:strVal val="visible"/>
                                      </p:to>
                                    </p:set>
                                    <p:animEffect transition="in" filter="fade">
                                      <p:cBhvr>
                                        <p:cTn id="43" dur="500"/>
                                        <p:tgtEl>
                                          <p:spTgt spid="390">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90">
                                            <p:txEl>
                                              <p:pRg st="2" end="2"/>
                                            </p:txEl>
                                          </p:spTgt>
                                        </p:tgtEl>
                                        <p:attrNameLst>
                                          <p:attrName>style.visibility</p:attrName>
                                        </p:attrNameLst>
                                      </p:cBhvr>
                                      <p:to>
                                        <p:strVal val="visible"/>
                                      </p:to>
                                    </p:set>
                                    <p:animEffect transition="in" filter="fade">
                                      <p:cBhvr>
                                        <p:cTn id="48" dur="500"/>
                                        <p:tgtEl>
                                          <p:spTgt spid="390">
                                            <p:txEl>
                                              <p:pRg st="2" end="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90">
                                            <p:txEl>
                                              <p:pRg st="3" end="3"/>
                                            </p:txEl>
                                          </p:spTgt>
                                        </p:tgtEl>
                                        <p:attrNameLst>
                                          <p:attrName>style.visibility</p:attrName>
                                        </p:attrNameLst>
                                      </p:cBhvr>
                                      <p:to>
                                        <p:strVal val="visible"/>
                                      </p:to>
                                    </p:set>
                                    <p:animEffect transition="in" filter="fade">
                                      <p:cBhvr>
                                        <p:cTn id="53" dur="500"/>
                                        <p:tgtEl>
                                          <p:spTgt spid="390">
                                            <p:txEl>
                                              <p:pRg st="3" end="3"/>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90">
                                            <p:txEl>
                                              <p:pRg st="4" end="4"/>
                                            </p:txEl>
                                          </p:spTgt>
                                        </p:tgtEl>
                                        <p:attrNameLst>
                                          <p:attrName>style.visibility</p:attrName>
                                        </p:attrNameLst>
                                      </p:cBhvr>
                                      <p:to>
                                        <p:strVal val="visible"/>
                                      </p:to>
                                    </p:set>
                                    <p:animEffect transition="in" filter="fade">
                                      <p:cBhvr>
                                        <p:cTn id="58" dur="500"/>
                                        <p:tgtEl>
                                          <p:spTgt spid="390">
                                            <p:txEl>
                                              <p:pRg st="4" end="4"/>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90">
                                            <p:txEl>
                                              <p:pRg st="5" end="5"/>
                                            </p:txEl>
                                          </p:spTgt>
                                        </p:tgtEl>
                                        <p:attrNameLst>
                                          <p:attrName>style.visibility</p:attrName>
                                        </p:attrNameLst>
                                      </p:cBhvr>
                                      <p:to>
                                        <p:strVal val="visible"/>
                                      </p:to>
                                    </p:set>
                                    <p:animEffect transition="in" filter="fade">
                                      <p:cBhvr>
                                        <p:cTn id="63" dur="500"/>
                                        <p:tgtEl>
                                          <p:spTgt spid="390">
                                            <p:txEl>
                                              <p:pRg st="5" end="5"/>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91">
                                            <p:txEl>
                                              <p:pRg st="0" end="0"/>
                                            </p:txEl>
                                          </p:spTgt>
                                        </p:tgtEl>
                                        <p:attrNameLst>
                                          <p:attrName>style.visibility</p:attrName>
                                        </p:attrNameLst>
                                      </p:cBhvr>
                                      <p:to>
                                        <p:strVal val="visible"/>
                                      </p:to>
                                    </p:set>
                                    <p:animEffect transition="in" filter="fade">
                                      <p:cBhvr>
                                        <p:cTn id="68" dur="500"/>
                                        <p:tgtEl>
                                          <p:spTgt spid="391">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91">
                                            <p:txEl>
                                              <p:pRg st="1" end="1"/>
                                            </p:txEl>
                                          </p:spTgt>
                                        </p:tgtEl>
                                        <p:attrNameLst>
                                          <p:attrName>style.visibility</p:attrName>
                                        </p:attrNameLst>
                                      </p:cBhvr>
                                      <p:to>
                                        <p:strVal val="visible"/>
                                      </p:to>
                                    </p:set>
                                    <p:animEffect transition="in" filter="fade">
                                      <p:cBhvr>
                                        <p:cTn id="73" dur="500"/>
                                        <p:tgtEl>
                                          <p:spTgt spid="391">
                                            <p:txEl>
                                              <p:pRg st="1" end="1"/>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91">
                                            <p:txEl>
                                              <p:pRg st="2" end="2"/>
                                            </p:txEl>
                                          </p:spTgt>
                                        </p:tgtEl>
                                        <p:attrNameLst>
                                          <p:attrName>style.visibility</p:attrName>
                                        </p:attrNameLst>
                                      </p:cBhvr>
                                      <p:to>
                                        <p:strVal val="visible"/>
                                      </p:to>
                                    </p:set>
                                    <p:animEffect transition="in" filter="fade">
                                      <p:cBhvr>
                                        <p:cTn id="78" dur="500"/>
                                        <p:tgtEl>
                                          <p:spTgt spid="391">
                                            <p:txEl>
                                              <p:pRg st="2" end="2"/>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391">
                                            <p:txEl>
                                              <p:pRg st="3" end="3"/>
                                            </p:txEl>
                                          </p:spTgt>
                                        </p:tgtEl>
                                        <p:attrNameLst>
                                          <p:attrName>style.visibility</p:attrName>
                                        </p:attrNameLst>
                                      </p:cBhvr>
                                      <p:to>
                                        <p:strVal val="visible"/>
                                      </p:to>
                                    </p:set>
                                    <p:animEffect transition="in" filter="fade">
                                      <p:cBhvr>
                                        <p:cTn id="83" dur="500"/>
                                        <p:tgtEl>
                                          <p:spTgt spid="3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15"/>
          <p:cNvSpPr txBox="1">
            <a:spLocks noGrp="1"/>
          </p:cNvSpPr>
          <p:nvPr>
            <p:ph type="title"/>
          </p:nvPr>
        </p:nvSpPr>
        <p:spPr>
          <a:xfrm>
            <a:off x="590228" y="210142"/>
            <a:ext cx="10515600" cy="1325563"/>
          </a:xfrm>
          <a:prstGeom prst="rect">
            <a:avLst/>
          </a:prstGeom>
          <a:noFill/>
          <a:ln>
            <a:noFill/>
          </a:ln>
        </p:spPr>
        <p:txBody>
          <a:bodyPr spcFirstLastPara="1" wrap="square" lIns="91425" tIns="45700" rIns="91425" bIns="45700" anchor="ctr" anchorCtr="0">
            <a:noAutofit/>
          </a:bodyPr>
          <a:lstStyle/>
          <a:p>
            <a:pPr marL="449580" marR="0" lvl="0" indent="0" algn="just" rtl="0">
              <a:lnSpc>
                <a:spcPct val="107000"/>
              </a:lnSpc>
              <a:spcBef>
                <a:spcPts val="0"/>
              </a:spcBef>
              <a:spcAft>
                <a:spcPts val="0"/>
              </a:spcAft>
              <a:buClr>
                <a:schemeClr val="lt1"/>
              </a:buClr>
              <a:buSzPts val="3600"/>
              <a:buFont typeface="Calibri"/>
              <a:buNone/>
            </a:pPr>
            <a:r>
              <a:rPr lang="es-ES" sz="3600" b="1" i="0" u="none" strike="noStrike" cap="none">
                <a:solidFill>
                  <a:schemeClr val="lt1"/>
                </a:solidFill>
                <a:latin typeface="Calibri"/>
                <a:ea typeface="Calibri"/>
                <a:cs typeface="Calibri"/>
                <a:sym typeface="Calibri"/>
              </a:rPr>
              <a:t>Catálogo de widgets</a:t>
            </a:r>
            <a:endParaRPr/>
          </a:p>
        </p:txBody>
      </p:sp>
      <p:sp>
        <p:nvSpPr>
          <p:cNvPr id="397" name="Google Shape;397;p15"/>
          <p:cNvSpPr txBox="1"/>
          <p:nvPr/>
        </p:nvSpPr>
        <p:spPr>
          <a:xfrm>
            <a:off x="316636" y="6197424"/>
            <a:ext cx="11558727"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8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https://docs.flutter.dev/ui/widgets</a:t>
            </a:r>
            <a:r>
              <a:rPr lang="es-ES" sz="1800">
                <a:solidFill>
                  <a:schemeClr val="dk1"/>
                </a:solidFill>
                <a:latin typeface="Calibri"/>
                <a:ea typeface="Calibri"/>
                <a:cs typeface="Calibri"/>
                <a:sym typeface="Calibri"/>
              </a:rPr>
              <a:t> </a:t>
            </a:r>
            <a:endParaRPr/>
          </a:p>
        </p:txBody>
      </p:sp>
      <p:pic>
        <p:nvPicPr>
          <p:cNvPr id="398" name="Google Shape;398;p15"/>
          <p:cNvPicPr preferRelativeResize="0"/>
          <p:nvPr/>
        </p:nvPicPr>
        <p:blipFill rotWithShape="1">
          <a:blip r:embed="rId4">
            <a:alphaModFix/>
          </a:blip>
          <a:srcRect/>
          <a:stretch/>
        </p:blipFill>
        <p:spPr>
          <a:xfrm>
            <a:off x="2789270" y="1651116"/>
            <a:ext cx="6434630" cy="3379218"/>
          </a:xfrm>
          <a:prstGeom prst="rect">
            <a:avLst/>
          </a:prstGeom>
          <a:noFill/>
          <a:ln>
            <a:noFill/>
          </a:ln>
          <a:effectLst>
            <a:outerShdw blurRad="292100" dist="139700" dir="2700000" algn="tl" rotWithShape="0">
              <a:srgbClr val="333333">
                <a:alpha val="64705"/>
              </a:srgbClr>
            </a:outerShdw>
          </a:effectLst>
        </p:spPr>
      </p:pic>
      <p:sp>
        <p:nvSpPr>
          <p:cNvPr id="399" name="Google Shape;399;p15"/>
          <p:cNvSpPr txBox="1"/>
          <p:nvPr/>
        </p:nvSpPr>
        <p:spPr>
          <a:xfrm>
            <a:off x="1318196" y="5427983"/>
            <a:ext cx="10178386" cy="83099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600" b="0" i="0">
                <a:solidFill>
                  <a:srgbClr val="333333"/>
                </a:solidFill>
                <a:latin typeface="Calibri"/>
                <a:ea typeface="Calibri"/>
                <a:cs typeface="Calibri"/>
                <a:sym typeface="Calibri"/>
              </a:rPr>
              <a:t>Flutter viene con un amplio catálogo de </a:t>
            </a:r>
            <a:r>
              <a:rPr lang="es-ES" sz="1600" b="0" i="1">
                <a:solidFill>
                  <a:srgbClr val="333333"/>
                </a:solidFill>
                <a:latin typeface="Calibri"/>
                <a:ea typeface="Calibri"/>
                <a:cs typeface="Calibri"/>
                <a:sym typeface="Calibri"/>
              </a:rPr>
              <a:t>widgets</a:t>
            </a:r>
            <a:r>
              <a:rPr lang="es-ES" sz="1600" b="0" i="0">
                <a:solidFill>
                  <a:srgbClr val="333333"/>
                </a:solidFill>
                <a:latin typeface="Calibri"/>
                <a:ea typeface="Calibri"/>
                <a:cs typeface="Calibri"/>
                <a:sym typeface="Calibri"/>
              </a:rPr>
              <a:t> desde el momento en que lo descargas. El catálogo tiene 14 categorías, que incluyen estilos, Cupertino (</a:t>
            </a:r>
            <a:r>
              <a:rPr lang="es-ES" sz="1600" b="0" i="1">
                <a:solidFill>
                  <a:srgbClr val="333333"/>
                </a:solidFill>
                <a:latin typeface="Calibri"/>
                <a:ea typeface="Calibri"/>
                <a:cs typeface="Calibri"/>
                <a:sym typeface="Calibri"/>
              </a:rPr>
              <a:t>widgets</a:t>
            </a:r>
            <a:r>
              <a:rPr lang="es-ES" sz="1600" b="0" i="0">
                <a:solidFill>
                  <a:srgbClr val="333333"/>
                </a:solidFill>
                <a:latin typeface="Calibri"/>
                <a:ea typeface="Calibri"/>
                <a:cs typeface="Calibri"/>
                <a:sym typeface="Calibri"/>
              </a:rPr>
              <a:t> estilo iOS) y Material Components (</a:t>
            </a:r>
            <a:r>
              <a:rPr lang="es-ES" sz="1600" b="0" i="1">
                <a:solidFill>
                  <a:srgbClr val="333333"/>
                </a:solidFill>
                <a:latin typeface="Calibri"/>
                <a:ea typeface="Calibri"/>
                <a:cs typeface="Calibri"/>
                <a:sym typeface="Calibri"/>
              </a:rPr>
              <a:t>widgets</a:t>
            </a:r>
            <a:r>
              <a:rPr lang="es-ES" sz="1600" b="0" i="0">
                <a:solidFill>
                  <a:srgbClr val="333333"/>
                </a:solidFill>
                <a:latin typeface="Calibri"/>
                <a:ea typeface="Calibri"/>
                <a:cs typeface="Calibri"/>
                <a:sym typeface="Calibri"/>
              </a:rPr>
              <a:t> que siguen las directrices de Material Design de Google).</a:t>
            </a:r>
            <a:endParaRPr sz="16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pic>
        <p:nvPicPr>
          <p:cNvPr id="404" name="Google Shape;404;p16"/>
          <p:cNvPicPr preferRelativeResize="0"/>
          <p:nvPr/>
        </p:nvPicPr>
        <p:blipFill rotWithShape="1">
          <a:blip r:embed="rId3">
            <a:alphaModFix/>
          </a:blip>
          <a:srcRect/>
          <a:stretch/>
        </p:blipFill>
        <p:spPr>
          <a:xfrm>
            <a:off x="567418" y="2502729"/>
            <a:ext cx="3990295" cy="2197859"/>
          </a:xfrm>
          <a:prstGeom prst="roundRect">
            <a:avLst>
              <a:gd name="adj" fmla="val 8594"/>
            </a:avLst>
          </a:prstGeom>
          <a:solidFill>
            <a:srgbClr val="ECECEC"/>
          </a:solidFill>
          <a:ln>
            <a:noFill/>
          </a:ln>
          <a:effectLst>
            <a:reflection stA="38000" endPos="28000" dist="5000" dir="5400000" sy="-100000" algn="bl" rotWithShape="0"/>
          </a:effectLst>
        </p:spPr>
      </p:pic>
      <p:sp>
        <p:nvSpPr>
          <p:cNvPr id="405" name="Google Shape;405;p16"/>
          <p:cNvSpPr txBox="1"/>
          <p:nvPr/>
        </p:nvSpPr>
        <p:spPr>
          <a:xfrm>
            <a:off x="0" y="106494"/>
            <a:ext cx="10515600" cy="1325563"/>
          </a:xfrm>
          <a:prstGeom prst="rect">
            <a:avLst/>
          </a:prstGeom>
          <a:noFill/>
          <a:ln>
            <a:noFill/>
          </a:ln>
        </p:spPr>
        <p:txBody>
          <a:bodyPr spcFirstLastPara="1" wrap="square" lIns="91425" tIns="45700" rIns="91425" bIns="45700" anchor="ctr" anchorCtr="0">
            <a:noAutofit/>
          </a:bodyPr>
          <a:lstStyle/>
          <a:p>
            <a:pPr marL="449580" marR="0" lvl="0" indent="0" algn="just" rtl="0">
              <a:lnSpc>
                <a:spcPct val="107000"/>
              </a:lnSpc>
              <a:spcBef>
                <a:spcPts val="0"/>
              </a:spcBef>
              <a:spcAft>
                <a:spcPts val="0"/>
              </a:spcAft>
              <a:buClr>
                <a:schemeClr val="lt1"/>
              </a:buClr>
              <a:buSzPts val="4800"/>
              <a:buFont typeface="Calibri"/>
              <a:buNone/>
            </a:pPr>
            <a:r>
              <a:rPr lang="es-ES" sz="4800" b="1">
                <a:solidFill>
                  <a:schemeClr val="lt1"/>
                </a:solidFill>
                <a:latin typeface="Calibri"/>
                <a:ea typeface="Calibri"/>
                <a:cs typeface="Calibri"/>
                <a:sym typeface="Calibri"/>
              </a:rPr>
              <a:t> Material Design y Cupertino</a:t>
            </a:r>
            <a:endParaRPr sz="4800">
              <a:solidFill>
                <a:schemeClr val="lt1"/>
              </a:solidFill>
              <a:latin typeface="Calibri"/>
              <a:ea typeface="Calibri"/>
              <a:cs typeface="Calibri"/>
              <a:sym typeface="Calibri"/>
            </a:endParaRPr>
          </a:p>
        </p:txBody>
      </p:sp>
      <p:sp>
        <p:nvSpPr>
          <p:cNvPr id="406" name="Google Shape;406;p16"/>
          <p:cNvSpPr txBox="1"/>
          <p:nvPr/>
        </p:nvSpPr>
        <p:spPr>
          <a:xfrm>
            <a:off x="5257800" y="1906577"/>
            <a:ext cx="6093618" cy="4093428"/>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chemeClr val="dk1"/>
              </a:buClr>
              <a:buSzPts val="2000"/>
              <a:buFont typeface="Arial"/>
              <a:buChar char="•"/>
            </a:pPr>
            <a:r>
              <a:rPr lang="es-ES" sz="2000">
                <a:solidFill>
                  <a:schemeClr val="dk1"/>
                </a:solidFill>
                <a:latin typeface="Calibri"/>
                <a:ea typeface="Calibri"/>
                <a:cs typeface="Calibri"/>
                <a:sym typeface="Calibri"/>
              </a:rPr>
              <a:t>Compatibilidad de Flutter con </a:t>
            </a:r>
            <a:r>
              <a:rPr lang="es-ES" sz="2000" b="1" i="1">
                <a:solidFill>
                  <a:schemeClr val="dk1"/>
                </a:solidFill>
                <a:latin typeface="Calibri"/>
                <a:ea typeface="Calibri"/>
                <a:cs typeface="Calibri"/>
                <a:sym typeface="Calibri"/>
              </a:rPr>
              <a:t>material design </a:t>
            </a:r>
            <a:r>
              <a:rPr lang="es-ES" sz="2000">
                <a:solidFill>
                  <a:schemeClr val="dk1"/>
                </a:solidFill>
                <a:latin typeface="Calibri"/>
                <a:ea typeface="Calibri"/>
                <a:cs typeface="Calibri"/>
                <a:sym typeface="Calibri"/>
              </a:rPr>
              <a:t>y </a:t>
            </a:r>
            <a:r>
              <a:rPr lang="es-ES" sz="2000" b="1" i="1">
                <a:solidFill>
                  <a:schemeClr val="dk1"/>
                </a:solidFill>
                <a:latin typeface="Calibri"/>
                <a:ea typeface="Calibri"/>
                <a:cs typeface="Calibri"/>
                <a:sym typeface="Calibri"/>
              </a:rPr>
              <a:t>Cupertino</a:t>
            </a:r>
            <a:endParaRPr/>
          </a:p>
          <a:p>
            <a:pPr marL="0" marR="0" lvl="0" indent="0" algn="just" rtl="0">
              <a:spcBef>
                <a:spcPts val="0"/>
              </a:spcBef>
              <a:spcAft>
                <a:spcPts val="0"/>
              </a:spcAft>
              <a:buNone/>
            </a:pPr>
            <a:endParaRPr sz="2000">
              <a:solidFill>
                <a:schemeClr val="dk1"/>
              </a:solidFill>
              <a:latin typeface="Calibri"/>
              <a:ea typeface="Calibri"/>
              <a:cs typeface="Calibri"/>
              <a:sym typeface="Calibri"/>
            </a:endParaRPr>
          </a:p>
          <a:p>
            <a:pPr marL="342900" marR="0" lvl="0" indent="-342900" algn="just" rtl="0">
              <a:spcBef>
                <a:spcPts val="0"/>
              </a:spcBef>
              <a:spcAft>
                <a:spcPts val="0"/>
              </a:spcAft>
              <a:buClr>
                <a:schemeClr val="dk1"/>
              </a:buClr>
              <a:buSzPts val="2000"/>
              <a:buFont typeface="Arial"/>
              <a:buChar char="•"/>
            </a:pPr>
            <a:r>
              <a:rPr lang="es-ES" sz="2000">
                <a:solidFill>
                  <a:schemeClr val="dk1"/>
                </a:solidFill>
                <a:latin typeface="Calibri"/>
                <a:ea typeface="Calibri"/>
                <a:cs typeface="Calibri"/>
                <a:sym typeface="Calibri"/>
              </a:rPr>
              <a:t>Material Widgets y Cupertino Widgets son dos sistemas de diseño diferentes proporcionados por Flutter para crear interfaces de usuario que se adhieren a los principios de diseño de Android (Material Design) e iOS (Cupertino).</a:t>
            </a:r>
            <a:endParaRPr/>
          </a:p>
          <a:p>
            <a:pPr marL="0" marR="0" lvl="0" indent="0" algn="just" rtl="0">
              <a:spcBef>
                <a:spcPts val="0"/>
              </a:spcBef>
              <a:spcAft>
                <a:spcPts val="0"/>
              </a:spcAft>
              <a:buNone/>
            </a:pPr>
            <a:endParaRPr sz="2000">
              <a:solidFill>
                <a:schemeClr val="dk1"/>
              </a:solidFill>
              <a:latin typeface="Calibri"/>
              <a:ea typeface="Calibri"/>
              <a:cs typeface="Calibri"/>
              <a:sym typeface="Calibri"/>
            </a:endParaRPr>
          </a:p>
          <a:p>
            <a:pPr marL="342900" marR="0" lvl="0" indent="-342900" algn="just" rtl="0">
              <a:spcBef>
                <a:spcPts val="0"/>
              </a:spcBef>
              <a:spcAft>
                <a:spcPts val="0"/>
              </a:spcAft>
              <a:buClr>
                <a:schemeClr val="dk1"/>
              </a:buClr>
              <a:buSzPts val="2000"/>
              <a:buFont typeface="Arial"/>
              <a:buChar char="•"/>
            </a:pPr>
            <a:r>
              <a:rPr lang="es-ES" sz="2000">
                <a:solidFill>
                  <a:schemeClr val="dk1"/>
                </a:solidFill>
                <a:latin typeface="Calibri"/>
                <a:ea typeface="Calibri"/>
                <a:cs typeface="Calibri"/>
                <a:sym typeface="Calibri"/>
              </a:rPr>
              <a:t>Flutter ofrece una amplia gama de widgets que siguen las pautas de diseño de Material Design de Google para Android y el estilo de diseño de Cupertino para iOS. </a:t>
            </a:r>
            <a:endParaRPr sz="1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6">
                                            <p:txEl>
                                              <p:pRg st="0" end="0"/>
                                            </p:txEl>
                                          </p:spTgt>
                                        </p:tgtEl>
                                        <p:attrNameLst>
                                          <p:attrName>style.visibility</p:attrName>
                                        </p:attrNameLst>
                                      </p:cBhvr>
                                      <p:to>
                                        <p:strVal val="visible"/>
                                      </p:to>
                                    </p:set>
                                    <p:animEffect transition="in" filter="fade">
                                      <p:cBhvr>
                                        <p:cTn id="7" dur="500"/>
                                        <p:tgtEl>
                                          <p:spTgt spid="40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6">
                                            <p:txEl>
                                              <p:pRg st="1" end="1"/>
                                            </p:txEl>
                                          </p:spTgt>
                                        </p:tgtEl>
                                        <p:attrNameLst>
                                          <p:attrName>style.visibility</p:attrName>
                                        </p:attrNameLst>
                                      </p:cBhvr>
                                      <p:to>
                                        <p:strVal val="visible"/>
                                      </p:to>
                                    </p:set>
                                    <p:animEffect transition="in" filter="fade">
                                      <p:cBhvr>
                                        <p:cTn id="12" dur="500"/>
                                        <p:tgtEl>
                                          <p:spTgt spid="40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6">
                                            <p:txEl>
                                              <p:pRg st="2" end="2"/>
                                            </p:txEl>
                                          </p:spTgt>
                                        </p:tgtEl>
                                        <p:attrNameLst>
                                          <p:attrName>style.visibility</p:attrName>
                                        </p:attrNameLst>
                                      </p:cBhvr>
                                      <p:to>
                                        <p:strVal val="visible"/>
                                      </p:to>
                                    </p:set>
                                    <p:animEffect transition="in" filter="fade">
                                      <p:cBhvr>
                                        <p:cTn id="17" dur="500"/>
                                        <p:tgtEl>
                                          <p:spTgt spid="40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6">
                                            <p:txEl>
                                              <p:pRg st="3" end="3"/>
                                            </p:txEl>
                                          </p:spTgt>
                                        </p:tgtEl>
                                        <p:attrNameLst>
                                          <p:attrName>style.visibility</p:attrName>
                                        </p:attrNameLst>
                                      </p:cBhvr>
                                      <p:to>
                                        <p:strVal val="visible"/>
                                      </p:to>
                                    </p:set>
                                    <p:animEffect transition="in" filter="fade">
                                      <p:cBhvr>
                                        <p:cTn id="22" dur="500"/>
                                        <p:tgtEl>
                                          <p:spTgt spid="40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6">
                                            <p:txEl>
                                              <p:pRg st="4" end="4"/>
                                            </p:txEl>
                                          </p:spTgt>
                                        </p:tgtEl>
                                        <p:attrNameLst>
                                          <p:attrName>style.visibility</p:attrName>
                                        </p:attrNameLst>
                                      </p:cBhvr>
                                      <p:to>
                                        <p:strVal val="visible"/>
                                      </p:to>
                                    </p:set>
                                    <p:animEffect transition="in" filter="fade">
                                      <p:cBhvr>
                                        <p:cTn id="27" dur="500"/>
                                        <p:tgtEl>
                                          <p:spTgt spid="40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pic>
        <p:nvPicPr>
          <p:cNvPr id="411" name="Google Shape;411;p17"/>
          <p:cNvPicPr preferRelativeResize="0"/>
          <p:nvPr/>
        </p:nvPicPr>
        <p:blipFill rotWithShape="1">
          <a:blip r:embed="rId3">
            <a:alphaModFix/>
          </a:blip>
          <a:srcRect/>
          <a:stretch/>
        </p:blipFill>
        <p:spPr>
          <a:xfrm>
            <a:off x="1886352" y="1762059"/>
            <a:ext cx="9275797" cy="4067241"/>
          </a:xfrm>
          <a:prstGeom prst="roundRect">
            <a:avLst>
              <a:gd name="adj" fmla="val 8594"/>
            </a:avLst>
          </a:prstGeom>
          <a:solidFill>
            <a:srgbClr val="ECECEC"/>
          </a:solidFill>
          <a:ln>
            <a:noFill/>
          </a:ln>
          <a:effectLst>
            <a:reflection stA="38000" endPos="28000" dist="5000" dir="5400000" sy="-100000" algn="bl" rotWithShape="0"/>
          </a:effectLst>
        </p:spPr>
      </p:pic>
      <p:sp>
        <p:nvSpPr>
          <p:cNvPr id="412" name="Google Shape;412;p17"/>
          <p:cNvSpPr/>
          <p:nvPr/>
        </p:nvSpPr>
        <p:spPr>
          <a:xfrm>
            <a:off x="5286375" y="3000375"/>
            <a:ext cx="2714625" cy="557213"/>
          </a:xfrm>
          <a:prstGeom prst="roundRect">
            <a:avLst>
              <a:gd name="adj" fmla="val 16667"/>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2"/>
                                        </p:tgtEl>
                                        <p:attrNameLst>
                                          <p:attrName>style.visibility</p:attrName>
                                        </p:attrNameLst>
                                      </p:cBhvr>
                                      <p:to>
                                        <p:strVal val="visible"/>
                                      </p:to>
                                    </p:set>
                                    <p:animEffect transition="in" filter="fade">
                                      <p:cBhvr>
                                        <p:cTn id="7" dur="500"/>
                                        <p:tgtEl>
                                          <p:spTgt spid="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18"/>
          <p:cNvSpPr txBox="1"/>
          <p:nvPr/>
        </p:nvSpPr>
        <p:spPr>
          <a:xfrm>
            <a:off x="167657" y="1663621"/>
            <a:ext cx="6533179" cy="4375057"/>
          </a:xfrm>
          <a:prstGeom prst="rect">
            <a:avLst/>
          </a:prstGeom>
          <a:noFill/>
          <a:ln>
            <a:noFill/>
          </a:ln>
        </p:spPr>
        <p:txBody>
          <a:bodyPr spcFirstLastPara="1" wrap="square" lIns="91425" tIns="45700" rIns="91425" bIns="45700" anchor="ctr" anchorCtr="0">
            <a:noAutofit/>
          </a:bodyPr>
          <a:lstStyle/>
          <a:p>
            <a:pPr marL="342900" marR="0" lvl="0" indent="-342900" algn="just" rtl="0">
              <a:lnSpc>
                <a:spcPct val="90000"/>
              </a:lnSpc>
              <a:spcBef>
                <a:spcPts val="0"/>
              </a:spcBef>
              <a:spcAft>
                <a:spcPts val="0"/>
              </a:spcAft>
              <a:buClr>
                <a:schemeClr val="dk1"/>
              </a:buClr>
              <a:buSzPts val="2000"/>
              <a:buFont typeface="Arial"/>
              <a:buChar char="•"/>
            </a:pPr>
            <a:r>
              <a:rPr lang="es-ES" sz="2000">
                <a:solidFill>
                  <a:schemeClr val="dk1"/>
                </a:solidFill>
                <a:latin typeface="Calibri"/>
                <a:ea typeface="Calibri"/>
                <a:cs typeface="Calibri"/>
                <a:sym typeface="Calibri"/>
              </a:rPr>
              <a:t>La opción de MaterialApp en Flutter se entiende como</a:t>
            </a:r>
            <a:r>
              <a:rPr lang="es-ES" sz="2000" b="1">
                <a:solidFill>
                  <a:schemeClr val="dk1"/>
                </a:solidFill>
                <a:latin typeface="Calibri"/>
                <a:ea typeface="Calibri"/>
                <a:cs typeface="Calibri"/>
                <a:sym typeface="Calibri"/>
              </a:rPr>
              <a:t> una de las clases predefinidas del sistema.</a:t>
            </a:r>
            <a:endParaRPr/>
          </a:p>
          <a:p>
            <a:pPr marL="0" marR="0" lvl="0" indent="0" algn="just" rtl="0">
              <a:lnSpc>
                <a:spcPct val="90000"/>
              </a:lnSpc>
              <a:spcBef>
                <a:spcPts val="0"/>
              </a:spcBef>
              <a:spcAft>
                <a:spcPts val="0"/>
              </a:spcAft>
              <a:buClr>
                <a:schemeClr val="dk1"/>
              </a:buClr>
              <a:buSzPts val="2000"/>
              <a:buFont typeface="Calibri"/>
              <a:buNone/>
            </a:pPr>
            <a:endParaRPr sz="2000" b="1">
              <a:solidFill>
                <a:schemeClr val="dk1"/>
              </a:solidFill>
              <a:latin typeface="Calibri"/>
              <a:ea typeface="Calibri"/>
              <a:cs typeface="Calibri"/>
              <a:sym typeface="Calibri"/>
            </a:endParaRPr>
          </a:p>
          <a:p>
            <a:pPr marL="342900" marR="0" lvl="0" indent="-342900" algn="just" rtl="0">
              <a:lnSpc>
                <a:spcPct val="90000"/>
              </a:lnSpc>
              <a:spcBef>
                <a:spcPts val="0"/>
              </a:spcBef>
              <a:spcAft>
                <a:spcPts val="0"/>
              </a:spcAft>
              <a:buClr>
                <a:schemeClr val="dk1"/>
              </a:buClr>
              <a:buSzPts val="2000"/>
              <a:buFont typeface="Arial"/>
              <a:buChar char="•"/>
            </a:pPr>
            <a:r>
              <a:rPr lang="es-ES" sz="2000">
                <a:solidFill>
                  <a:schemeClr val="dk1"/>
                </a:solidFill>
                <a:latin typeface="Calibri"/>
                <a:ea typeface="Calibri"/>
                <a:cs typeface="Calibri"/>
                <a:sym typeface="Calibri"/>
              </a:rPr>
              <a:t>Funciona como uno de los componentes centrales o principales del SDK de Flutter.</a:t>
            </a:r>
            <a:endParaRPr/>
          </a:p>
          <a:p>
            <a:pPr marL="0" marR="0" lvl="0" indent="0" algn="just" rtl="0">
              <a:lnSpc>
                <a:spcPct val="90000"/>
              </a:lnSpc>
              <a:spcBef>
                <a:spcPts val="0"/>
              </a:spcBef>
              <a:spcAft>
                <a:spcPts val="0"/>
              </a:spcAft>
              <a:buClr>
                <a:schemeClr val="dk1"/>
              </a:buClr>
              <a:buSzPts val="2000"/>
              <a:buFont typeface="Calibri"/>
              <a:buNone/>
            </a:pPr>
            <a:endParaRPr sz="2000">
              <a:solidFill>
                <a:schemeClr val="dk1"/>
              </a:solidFill>
              <a:latin typeface="Calibri"/>
              <a:ea typeface="Calibri"/>
              <a:cs typeface="Calibri"/>
              <a:sym typeface="Calibri"/>
            </a:endParaRPr>
          </a:p>
          <a:p>
            <a:pPr marL="342900" marR="0" lvl="0" indent="-342900" algn="just" rtl="0">
              <a:lnSpc>
                <a:spcPct val="90000"/>
              </a:lnSpc>
              <a:spcBef>
                <a:spcPts val="0"/>
              </a:spcBef>
              <a:spcAft>
                <a:spcPts val="0"/>
              </a:spcAft>
              <a:buClr>
                <a:schemeClr val="dk1"/>
              </a:buClr>
              <a:buSzPts val="2000"/>
              <a:buFont typeface="Arial"/>
              <a:buChar char="•"/>
            </a:pPr>
            <a:r>
              <a:rPr lang="es-ES" sz="2000">
                <a:solidFill>
                  <a:schemeClr val="dk1"/>
                </a:solidFill>
                <a:latin typeface="Calibri"/>
                <a:ea typeface="Calibri"/>
                <a:cs typeface="Calibri"/>
                <a:sym typeface="Calibri"/>
              </a:rPr>
              <a:t>El widget MaterialApp proporciona un contenedor para otros </a:t>
            </a:r>
            <a:r>
              <a:rPr lang="es-ES" sz="2000" b="1" i="1">
                <a:solidFill>
                  <a:schemeClr val="dk1"/>
                </a:solidFill>
                <a:latin typeface="Calibri"/>
                <a:ea typeface="Calibri"/>
                <a:cs typeface="Calibri"/>
                <a:sym typeface="Calibri"/>
              </a:rPr>
              <a:t>widgets</a:t>
            </a:r>
            <a:r>
              <a:rPr lang="es-ES" sz="2000">
                <a:solidFill>
                  <a:schemeClr val="dk1"/>
                </a:solidFill>
                <a:latin typeface="Calibri"/>
                <a:ea typeface="Calibri"/>
                <a:cs typeface="Calibri"/>
                <a:sym typeface="Calibri"/>
              </a:rPr>
              <a:t> y </a:t>
            </a:r>
            <a:r>
              <a:rPr lang="es-ES" sz="2000" b="1" i="1">
                <a:solidFill>
                  <a:schemeClr val="dk1"/>
                </a:solidFill>
                <a:latin typeface="Calibri"/>
                <a:ea typeface="Calibri"/>
                <a:cs typeface="Calibri"/>
                <a:sym typeface="Calibri"/>
              </a:rPr>
              <a:t>temas</a:t>
            </a:r>
            <a:r>
              <a:rPr lang="es-ES" sz="2000">
                <a:solidFill>
                  <a:schemeClr val="dk1"/>
                </a:solidFill>
                <a:latin typeface="Calibri"/>
                <a:ea typeface="Calibri"/>
                <a:cs typeface="Calibri"/>
                <a:sym typeface="Calibri"/>
              </a:rPr>
              <a:t> necesarios para crear una aplicación basada en Material design.</a:t>
            </a:r>
            <a:endParaRPr/>
          </a:p>
          <a:p>
            <a:pPr marL="0" marR="0" lvl="0" indent="0" algn="just" rtl="0">
              <a:lnSpc>
                <a:spcPct val="90000"/>
              </a:lnSpc>
              <a:spcBef>
                <a:spcPts val="0"/>
              </a:spcBef>
              <a:spcAft>
                <a:spcPts val="0"/>
              </a:spcAft>
              <a:buClr>
                <a:schemeClr val="dk1"/>
              </a:buClr>
              <a:buSzPts val="2000"/>
              <a:buFont typeface="Calibri"/>
              <a:buNone/>
            </a:pPr>
            <a:endParaRPr sz="2000">
              <a:solidFill>
                <a:schemeClr val="dk1"/>
              </a:solidFill>
              <a:latin typeface="Calibri"/>
              <a:ea typeface="Calibri"/>
              <a:cs typeface="Calibri"/>
              <a:sym typeface="Calibri"/>
            </a:endParaRPr>
          </a:p>
          <a:p>
            <a:pPr marL="342900" marR="0" lvl="0" indent="-342900" algn="just" rtl="0">
              <a:lnSpc>
                <a:spcPct val="90000"/>
              </a:lnSpc>
              <a:spcBef>
                <a:spcPts val="0"/>
              </a:spcBef>
              <a:spcAft>
                <a:spcPts val="0"/>
              </a:spcAft>
              <a:buClr>
                <a:schemeClr val="dk1"/>
              </a:buClr>
              <a:buSzPts val="2000"/>
              <a:buFont typeface="Arial"/>
              <a:buChar char="•"/>
            </a:pPr>
            <a:r>
              <a:rPr lang="es-ES" sz="2000">
                <a:solidFill>
                  <a:schemeClr val="dk1"/>
                </a:solidFill>
                <a:latin typeface="Calibri"/>
                <a:ea typeface="Calibri"/>
                <a:cs typeface="Calibri"/>
                <a:sym typeface="Calibri"/>
              </a:rPr>
              <a:t>El Widget MaterialApp </a:t>
            </a:r>
            <a:r>
              <a:rPr lang="es-ES" sz="2000" b="1" i="1">
                <a:solidFill>
                  <a:schemeClr val="dk1"/>
                </a:solidFill>
                <a:latin typeface="Calibri"/>
                <a:ea typeface="Calibri"/>
                <a:cs typeface="Calibri"/>
                <a:sym typeface="Calibri"/>
              </a:rPr>
              <a:t>es el punto de partida de una aplicación</a:t>
            </a:r>
            <a:r>
              <a:rPr lang="es-ES" sz="2000">
                <a:solidFill>
                  <a:schemeClr val="dk1"/>
                </a:solidFill>
                <a:latin typeface="Calibri"/>
                <a:ea typeface="Calibri"/>
                <a:cs typeface="Calibri"/>
                <a:sym typeface="Calibri"/>
              </a:rPr>
              <a:t>, le dice a Flutter que se usarán componentes de Material Design y se seguirá el diseño de Material design en la aplicación.</a:t>
            </a:r>
            <a:endParaRPr sz="2000">
              <a:solidFill>
                <a:schemeClr val="dk1"/>
              </a:solidFill>
              <a:latin typeface="Calibri"/>
              <a:ea typeface="Calibri"/>
              <a:cs typeface="Calibri"/>
              <a:sym typeface="Calibri"/>
            </a:endParaRPr>
          </a:p>
        </p:txBody>
      </p:sp>
      <p:pic>
        <p:nvPicPr>
          <p:cNvPr id="419" name="Google Shape;419;p18" descr="31.13 Flutter MaterialApp Material Center Text | GNU/Linux Desktop Survival  Guide"/>
          <p:cNvPicPr preferRelativeResize="0"/>
          <p:nvPr/>
        </p:nvPicPr>
        <p:blipFill rotWithShape="1">
          <a:blip r:embed="rId3">
            <a:alphaModFix/>
          </a:blip>
          <a:srcRect/>
          <a:stretch/>
        </p:blipFill>
        <p:spPr>
          <a:xfrm>
            <a:off x="7007388" y="2399268"/>
            <a:ext cx="4722650" cy="2903764"/>
          </a:xfrm>
          <a:prstGeom prst="rect">
            <a:avLst/>
          </a:prstGeom>
          <a:noFill/>
          <a:ln>
            <a:noFill/>
          </a:ln>
          <a:effectLst>
            <a:outerShdw blurRad="292100" dist="139700" dir="2700000" algn="tl" rotWithShape="0">
              <a:srgbClr val="333333">
                <a:alpha val="64705"/>
              </a:srgbClr>
            </a:outerShdw>
          </a:effectLst>
        </p:spPr>
      </p:pic>
      <p:sp>
        <p:nvSpPr>
          <p:cNvPr id="420" name="Google Shape;420;p18"/>
          <p:cNvSpPr txBox="1">
            <a:spLocks noGrp="1"/>
          </p:cNvSpPr>
          <p:nvPr>
            <p:ph type="title"/>
          </p:nvPr>
        </p:nvSpPr>
        <p:spPr>
          <a:xfrm>
            <a:off x="590228" y="210142"/>
            <a:ext cx="10515600" cy="1325563"/>
          </a:xfrm>
          <a:prstGeom prst="rect">
            <a:avLst/>
          </a:prstGeom>
          <a:noFill/>
          <a:ln>
            <a:noFill/>
          </a:ln>
        </p:spPr>
        <p:txBody>
          <a:bodyPr spcFirstLastPara="1" wrap="square" lIns="91425" tIns="45700" rIns="91425" bIns="45700" anchor="ctr" anchorCtr="0">
            <a:noAutofit/>
          </a:bodyPr>
          <a:lstStyle/>
          <a:p>
            <a:pPr marL="449580" marR="0" lvl="0" indent="0" algn="just" rtl="0">
              <a:lnSpc>
                <a:spcPct val="107000"/>
              </a:lnSpc>
              <a:spcBef>
                <a:spcPts val="0"/>
              </a:spcBef>
              <a:spcAft>
                <a:spcPts val="0"/>
              </a:spcAft>
              <a:buClr>
                <a:schemeClr val="lt1"/>
              </a:buClr>
              <a:buSzPts val="3600"/>
              <a:buFont typeface="Calibri"/>
              <a:buNone/>
            </a:pPr>
            <a:r>
              <a:rPr lang="es-ES" sz="3600" b="1" i="0" u="none" strike="noStrike" cap="none">
                <a:solidFill>
                  <a:schemeClr val="lt1"/>
                </a:solidFill>
                <a:latin typeface="Calibri"/>
                <a:ea typeface="Calibri"/>
                <a:cs typeface="Calibri"/>
                <a:sym typeface="Calibri"/>
              </a:rPr>
              <a:t>Clase MaterialApp</a:t>
            </a:r>
            <a:endParaRPr sz="3600" b="0" i="0" u="none" strike="noStrike" cap="none">
              <a:solidFill>
                <a:schemeClr val="lt1"/>
              </a:solidFill>
              <a:latin typeface="Calibri"/>
              <a:ea typeface="Calibri"/>
              <a:cs typeface="Calibri"/>
              <a:sym typeface="Calibri"/>
            </a:endParaRPr>
          </a:p>
        </p:txBody>
      </p:sp>
      <p:sp>
        <p:nvSpPr>
          <p:cNvPr id="421" name="Google Shape;421;p18"/>
          <p:cNvSpPr txBox="1"/>
          <p:nvPr/>
        </p:nvSpPr>
        <p:spPr>
          <a:xfrm>
            <a:off x="358134" y="6166594"/>
            <a:ext cx="11475732"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8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https://api.flutter.dev/flutter/material/MaterialApp-class.html</a:t>
            </a:r>
            <a:r>
              <a:rPr lang="es-ES" sz="1800">
                <a:solidFill>
                  <a:schemeClr val="dk1"/>
                </a:solidFill>
                <a:latin typeface="Calibri"/>
                <a:ea typeface="Calibri"/>
                <a:cs typeface="Calibri"/>
                <a:sym typeface="Calibri"/>
              </a:rPr>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8">
                                            <p:txEl>
                                              <p:pRg st="0" end="0"/>
                                            </p:txEl>
                                          </p:spTgt>
                                        </p:tgtEl>
                                        <p:attrNameLst>
                                          <p:attrName>style.visibility</p:attrName>
                                        </p:attrNameLst>
                                      </p:cBhvr>
                                      <p:to>
                                        <p:strVal val="visible"/>
                                      </p:to>
                                    </p:set>
                                    <p:animEffect transition="in" filter="fade">
                                      <p:cBhvr>
                                        <p:cTn id="7" dur="500"/>
                                        <p:tgtEl>
                                          <p:spTgt spid="4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8">
                                            <p:txEl>
                                              <p:pRg st="1" end="1"/>
                                            </p:txEl>
                                          </p:spTgt>
                                        </p:tgtEl>
                                        <p:attrNameLst>
                                          <p:attrName>style.visibility</p:attrName>
                                        </p:attrNameLst>
                                      </p:cBhvr>
                                      <p:to>
                                        <p:strVal val="visible"/>
                                      </p:to>
                                    </p:set>
                                    <p:animEffect transition="in" filter="fade">
                                      <p:cBhvr>
                                        <p:cTn id="12" dur="500"/>
                                        <p:tgtEl>
                                          <p:spTgt spid="4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8">
                                            <p:txEl>
                                              <p:pRg st="2" end="2"/>
                                            </p:txEl>
                                          </p:spTgt>
                                        </p:tgtEl>
                                        <p:attrNameLst>
                                          <p:attrName>style.visibility</p:attrName>
                                        </p:attrNameLst>
                                      </p:cBhvr>
                                      <p:to>
                                        <p:strVal val="visible"/>
                                      </p:to>
                                    </p:set>
                                    <p:animEffect transition="in" filter="fade">
                                      <p:cBhvr>
                                        <p:cTn id="17" dur="500"/>
                                        <p:tgtEl>
                                          <p:spTgt spid="4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8">
                                            <p:txEl>
                                              <p:pRg st="3" end="3"/>
                                            </p:txEl>
                                          </p:spTgt>
                                        </p:tgtEl>
                                        <p:attrNameLst>
                                          <p:attrName>style.visibility</p:attrName>
                                        </p:attrNameLst>
                                      </p:cBhvr>
                                      <p:to>
                                        <p:strVal val="visible"/>
                                      </p:to>
                                    </p:set>
                                    <p:animEffect transition="in" filter="fade">
                                      <p:cBhvr>
                                        <p:cTn id="22" dur="500"/>
                                        <p:tgtEl>
                                          <p:spTgt spid="41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18">
                                            <p:txEl>
                                              <p:pRg st="4" end="4"/>
                                            </p:txEl>
                                          </p:spTgt>
                                        </p:tgtEl>
                                        <p:attrNameLst>
                                          <p:attrName>style.visibility</p:attrName>
                                        </p:attrNameLst>
                                      </p:cBhvr>
                                      <p:to>
                                        <p:strVal val="visible"/>
                                      </p:to>
                                    </p:set>
                                    <p:animEffect transition="in" filter="fade">
                                      <p:cBhvr>
                                        <p:cTn id="27" dur="500"/>
                                        <p:tgtEl>
                                          <p:spTgt spid="41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18">
                                            <p:txEl>
                                              <p:pRg st="5" end="5"/>
                                            </p:txEl>
                                          </p:spTgt>
                                        </p:tgtEl>
                                        <p:attrNameLst>
                                          <p:attrName>style.visibility</p:attrName>
                                        </p:attrNameLst>
                                      </p:cBhvr>
                                      <p:to>
                                        <p:strVal val="visible"/>
                                      </p:to>
                                    </p:set>
                                    <p:animEffect transition="in" filter="fade">
                                      <p:cBhvr>
                                        <p:cTn id="32" dur="500"/>
                                        <p:tgtEl>
                                          <p:spTgt spid="41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18">
                                            <p:txEl>
                                              <p:pRg st="6" end="6"/>
                                            </p:txEl>
                                          </p:spTgt>
                                        </p:tgtEl>
                                        <p:attrNameLst>
                                          <p:attrName>style.visibility</p:attrName>
                                        </p:attrNameLst>
                                      </p:cBhvr>
                                      <p:to>
                                        <p:strVal val="visible"/>
                                      </p:to>
                                    </p:set>
                                    <p:animEffect transition="in" filter="fade">
                                      <p:cBhvr>
                                        <p:cTn id="37" dur="500"/>
                                        <p:tgtEl>
                                          <p:spTgt spid="41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19"/>
          <p:cNvSpPr txBox="1"/>
          <p:nvPr/>
        </p:nvSpPr>
        <p:spPr>
          <a:xfrm>
            <a:off x="167657" y="1663621"/>
            <a:ext cx="6533179" cy="4375057"/>
          </a:xfrm>
          <a:prstGeom prst="rect">
            <a:avLst/>
          </a:prstGeom>
          <a:noFill/>
          <a:ln>
            <a:noFill/>
          </a:ln>
        </p:spPr>
        <p:txBody>
          <a:bodyPr spcFirstLastPara="1" wrap="square" lIns="91425" tIns="45700" rIns="91425" bIns="45700" anchor="ctr" anchorCtr="0">
            <a:noAutofit/>
          </a:bodyPr>
          <a:lstStyle/>
          <a:p>
            <a:pPr marL="342900" marR="0" lvl="0" indent="-215900" algn="just" rtl="0">
              <a:lnSpc>
                <a:spcPct val="90000"/>
              </a:lnSpc>
              <a:spcBef>
                <a:spcPts val="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p:txBody>
      </p:sp>
      <p:sp>
        <p:nvSpPr>
          <p:cNvPr id="428" name="Google Shape;428;p19"/>
          <p:cNvSpPr txBox="1"/>
          <p:nvPr/>
        </p:nvSpPr>
        <p:spPr>
          <a:xfrm>
            <a:off x="358134" y="5715512"/>
            <a:ext cx="11475732"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8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https://api.flutter.dev/flutter/material/MaterialApp-class.html</a:t>
            </a:r>
            <a:r>
              <a:rPr lang="es-ES" sz="1800">
                <a:solidFill>
                  <a:schemeClr val="dk1"/>
                </a:solidFill>
                <a:latin typeface="Calibri"/>
                <a:ea typeface="Calibri"/>
                <a:cs typeface="Calibri"/>
                <a:sym typeface="Calibri"/>
              </a:rPr>
              <a:t> </a:t>
            </a:r>
            <a:endParaRPr/>
          </a:p>
          <a:p>
            <a:pPr marL="0" marR="0" lvl="0" indent="0" algn="ctr" rtl="0">
              <a:spcBef>
                <a:spcPts val="0"/>
              </a:spcBef>
              <a:spcAft>
                <a:spcPts val="0"/>
              </a:spcAft>
              <a:buNone/>
            </a:pPr>
            <a:endParaRPr sz="1800">
              <a:solidFill>
                <a:schemeClr val="dk1"/>
              </a:solidFill>
              <a:latin typeface="Calibri"/>
              <a:ea typeface="Calibri"/>
              <a:cs typeface="Calibri"/>
              <a:sym typeface="Calibri"/>
            </a:endParaRPr>
          </a:p>
          <a:p>
            <a:pPr marL="0" marR="0" lvl="0" indent="0" algn="ctr" rtl="0">
              <a:spcBef>
                <a:spcPts val="0"/>
              </a:spcBef>
              <a:spcAft>
                <a:spcPts val="0"/>
              </a:spcAft>
              <a:buNone/>
            </a:pPr>
            <a:r>
              <a:rPr lang="es-ES" sz="18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https://docs.flutter.dev/ui/widgets/material</a:t>
            </a:r>
            <a:r>
              <a:rPr lang="es-ES" sz="1800">
                <a:solidFill>
                  <a:schemeClr val="dk1"/>
                </a:solidFill>
                <a:latin typeface="Calibri"/>
                <a:ea typeface="Calibri"/>
                <a:cs typeface="Calibri"/>
                <a:sym typeface="Calibri"/>
              </a:rPr>
              <a:t> </a:t>
            </a:r>
            <a:endParaRPr/>
          </a:p>
        </p:txBody>
      </p:sp>
      <p:sp>
        <p:nvSpPr>
          <p:cNvPr id="429" name="Google Shape;429;p19"/>
          <p:cNvSpPr txBox="1">
            <a:spLocks noGrp="1"/>
          </p:cNvSpPr>
          <p:nvPr>
            <p:ph type="title"/>
          </p:nvPr>
        </p:nvSpPr>
        <p:spPr>
          <a:xfrm>
            <a:off x="590228" y="210142"/>
            <a:ext cx="10515600" cy="1325563"/>
          </a:xfrm>
          <a:prstGeom prst="rect">
            <a:avLst/>
          </a:prstGeom>
          <a:noFill/>
          <a:ln>
            <a:noFill/>
          </a:ln>
        </p:spPr>
        <p:txBody>
          <a:bodyPr spcFirstLastPara="1" wrap="square" lIns="91425" tIns="45700" rIns="91425" bIns="45700" anchor="ctr" anchorCtr="0">
            <a:noAutofit/>
          </a:bodyPr>
          <a:lstStyle/>
          <a:p>
            <a:pPr marL="449580" marR="0" lvl="0" indent="0" algn="just" rtl="0">
              <a:lnSpc>
                <a:spcPct val="107000"/>
              </a:lnSpc>
              <a:spcBef>
                <a:spcPts val="0"/>
              </a:spcBef>
              <a:spcAft>
                <a:spcPts val="0"/>
              </a:spcAft>
              <a:buClr>
                <a:schemeClr val="lt1"/>
              </a:buClr>
              <a:buSzPts val="3600"/>
              <a:buFont typeface="Calibri"/>
              <a:buNone/>
            </a:pPr>
            <a:r>
              <a:rPr lang="es-ES" sz="3600" b="1" i="0" u="none" strike="noStrike" cap="none">
                <a:solidFill>
                  <a:schemeClr val="lt1"/>
                </a:solidFill>
                <a:latin typeface="Calibri"/>
                <a:ea typeface="Calibri"/>
                <a:cs typeface="Calibri"/>
                <a:sym typeface="Calibri"/>
              </a:rPr>
              <a:t>Material Widgets</a:t>
            </a:r>
            <a:endParaRPr sz="3600" b="0" i="0" u="none" strike="noStrike" cap="none">
              <a:solidFill>
                <a:schemeClr val="lt1"/>
              </a:solidFill>
              <a:latin typeface="Calibri"/>
              <a:ea typeface="Calibri"/>
              <a:cs typeface="Calibri"/>
              <a:sym typeface="Calibri"/>
            </a:endParaRPr>
          </a:p>
        </p:txBody>
      </p:sp>
      <p:pic>
        <p:nvPicPr>
          <p:cNvPr id="430" name="Google Shape;430;p19"/>
          <p:cNvPicPr preferRelativeResize="0"/>
          <p:nvPr/>
        </p:nvPicPr>
        <p:blipFill rotWithShape="1">
          <a:blip r:embed="rId5">
            <a:alphaModFix/>
          </a:blip>
          <a:srcRect/>
          <a:stretch/>
        </p:blipFill>
        <p:spPr>
          <a:xfrm>
            <a:off x="3623340" y="2691386"/>
            <a:ext cx="4552926" cy="1996362"/>
          </a:xfrm>
          <a:prstGeom prst="roundRect">
            <a:avLst>
              <a:gd name="adj" fmla="val 8594"/>
            </a:avLst>
          </a:prstGeom>
          <a:solidFill>
            <a:srgbClr val="ECECEC"/>
          </a:solidFill>
          <a:ln>
            <a:noFill/>
          </a:ln>
          <a:effectLst>
            <a:reflection stA="38000" endPos="28000" dist="5000" dir="5400000" sy="-100000" algn="bl" rotWithShape="0"/>
          </a:effectLst>
        </p:spPr>
      </p:pic>
      <p:sp>
        <p:nvSpPr>
          <p:cNvPr id="431" name="Google Shape;431;p19"/>
          <p:cNvSpPr/>
          <p:nvPr/>
        </p:nvSpPr>
        <p:spPr>
          <a:xfrm>
            <a:off x="5304997" y="3232697"/>
            <a:ext cx="1410128" cy="339393"/>
          </a:xfrm>
          <a:prstGeom prst="roundRect">
            <a:avLst>
              <a:gd name="adj" fmla="val 16667"/>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7">
                                            <p:txEl>
                                              <p:pRg st="0" end="0"/>
                                            </p:txEl>
                                          </p:spTgt>
                                        </p:tgtEl>
                                        <p:attrNameLst>
                                          <p:attrName>style.visibility</p:attrName>
                                        </p:attrNameLst>
                                      </p:cBhvr>
                                      <p:to>
                                        <p:strVal val="visible"/>
                                      </p:to>
                                    </p:set>
                                    <p:animEffect transition="in" filter="fade">
                                      <p:cBhvr>
                                        <p:cTn id="7" dur="500"/>
                                        <p:tgtEl>
                                          <p:spTgt spid="4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1"/>
                                        </p:tgtEl>
                                        <p:attrNameLst>
                                          <p:attrName>style.visibility</p:attrName>
                                        </p:attrNameLst>
                                      </p:cBhvr>
                                      <p:to>
                                        <p:strVal val="visible"/>
                                      </p:to>
                                    </p:set>
                                    <p:animEffect transition="in" filter="fade">
                                      <p:cBhvr>
                                        <p:cTn id="12" dur="500"/>
                                        <p:tgtEl>
                                          <p:spTgt spid="4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
          <p:cNvSpPr txBox="1">
            <a:spLocks noGrp="1"/>
          </p:cNvSpPr>
          <p:nvPr>
            <p:ph type="title"/>
          </p:nvPr>
        </p:nvSpPr>
        <p:spPr>
          <a:xfrm>
            <a:off x="254758" y="342955"/>
            <a:ext cx="9679656" cy="710929"/>
          </a:xfrm>
          <a:prstGeom prst="rect">
            <a:avLst/>
          </a:prstGeom>
          <a:noFill/>
          <a:ln>
            <a:noFill/>
          </a:ln>
        </p:spPr>
        <p:txBody>
          <a:bodyPr spcFirstLastPara="1" wrap="square" lIns="91425" tIns="45700" rIns="91425" bIns="45700" anchor="ctr" anchorCtr="0">
            <a:noAutofit/>
          </a:bodyPr>
          <a:lstStyle/>
          <a:p>
            <a:pPr marL="449580" lvl="0" indent="0" algn="just" rtl="0">
              <a:lnSpc>
                <a:spcPct val="107000"/>
              </a:lnSpc>
              <a:spcBef>
                <a:spcPts val="0"/>
              </a:spcBef>
              <a:spcAft>
                <a:spcPts val="0"/>
              </a:spcAft>
              <a:buClr>
                <a:schemeClr val="lt1"/>
              </a:buClr>
              <a:buSzPts val="3600"/>
              <a:buFont typeface="Calibri"/>
              <a:buNone/>
            </a:pPr>
            <a:r>
              <a:rPr lang="es-ES" sz="3600" b="1">
                <a:solidFill>
                  <a:schemeClr val="lt1"/>
                </a:solidFill>
                <a:latin typeface="Calibri"/>
                <a:ea typeface="Calibri"/>
                <a:cs typeface="Calibri"/>
                <a:sym typeface="Calibri"/>
              </a:rPr>
              <a:t>Nivel Básico: </a:t>
            </a:r>
            <a:r>
              <a:rPr lang="es-ES" sz="3600">
                <a:solidFill>
                  <a:schemeClr val="lt1"/>
                </a:solidFill>
                <a:latin typeface="Calibri"/>
                <a:ea typeface="Calibri"/>
                <a:cs typeface="Calibri"/>
                <a:sym typeface="Calibri"/>
              </a:rPr>
              <a:t>Fundamentos y Exploración</a:t>
            </a:r>
            <a:endParaRPr/>
          </a:p>
        </p:txBody>
      </p:sp>
      <p:sp>
        <p:nvSpPr>
          <p:cNvPr id="105" name="Google Shape;105;p2"/>
          <p:cNvSpPr/>
          <p:nvPr/>
        </p:nvSpPr>
        <p:spPr>
          <a:xfrm>
            <a:off x="1403887" y="2229054"/>
            <a:ext cx="9384226" cy="5240537"/>
          </a:xfrm>
          <a:prstGeom prst="rect">
            <a:avLst/>
          </a:prstGeom>
          <a:noFill/>
          <a:ln>
            <a:noFill/>
          </a:ln>
        </p:spPr>
        <p:txBody>
          <a:bodyPr spcFirstLastPara="1" wrap="square" lIns="91425" tIns="45700" rIns="91425" bIns="45700" anchor="t" anchorCtr="0">
            <a:spAutoFit/>
          </a:bodyPr>
          <a:lstStyle/>
          <a:p>
            <a:pPr marL="1200150" marR="0" lvl="2" indent="-158750" algn="l" rtl="0">
              <a:spcBef>
                <a:spcPts val="0"/>
              </a:spcBef>
              <a:spcAft>
                <a:spcPts val="0"/>
              </a:spcAft>
              <a:buClr>
                <a:schemeClr val="dk1"/>
              </a:buClr>
              <a:buSzPts val="2000"/>
              <a:buFont typeface="Arial"/>
              <a:buNone/>
            </a:pPr>
            <a:endParaRPr sz="2000" b="0" i="0" u="none" strike="noStrike" cap="none">
              <a:solidFill>
                <a:schemeClr val="dk1"/>
              </a:solidFill>
              <a:latin typeface="Calibri"/>
              <a:ea typeface="Calibri"/>
              <a:cs typeface="Calibri"/>
              <a:sym typeface="Calibri"/>
            </a:endParaRPr>
          </a:p>
          <a:p>
            <a:pPr marL="1257300" marR="0" lvl="2" indent="-342900" algn="l" rtl="0">
              <a:spcBef>
                <a:spcPts val="0"/>
              </a:spcBef>
              <a:spcAft>
                <a:spcPts val="0"/>
              </a:spcAft>
              <a:buClr>
                <a:schemeClr val="dk1"/>
              </a:buClr>
              <a:buSzPts val="2000"/>
              <a:buFont typeface="Noto Sans Symbols"/>
              <a:buChar char="▪"/>
            </a:pPr>
            <a:r>
              <a:rPr lang="es-ES" sz="2000" b="0" i="0" u="none" strike="noStrike" cap="none">
                <a:solidFill>
                  <a:schemeClr val="dk1"/>
                </a:solidFill>
                <a:latin typeface="Calibri"/>
                <a:ea typeface="Calibri"/>
                <a:cs typeface="Calibri"/>
                <a:sym typeface="Calibri"/>
              </a:rPr>
              <a:t>Instalación y configuración del entorno de desarrollo </a:t>
            </a:r>
            <a:endParaRPr/>
          </a:p>
          <a:p>
            <a:pPr marL="1257300" marR="0" lvl="2" indent="-215900" algn="l" rtl="0">
              <a:spcBef>
                <a:spcPts val="0"/>
              </a:spcBef>
              <a:spcAft>
                <a:spcPts val="0"/>
              </a:spcAft>
              <a:buClr>
                <a:schemeClr val="dk1"/>
              </a:buClr>
              <a:buSzPts val="2000"/>
              <a:buFont typeface="Noto Sans Symbols"/>
              <a:buNone/>
            </a:pPr>
            <a:endParaRPr sz="2000" b="0" i="0" u="none" strike="noStrike" cap="none">
              <a:solidFill>
                <a:schemeClr val="dk1"/>
              </a:solidFill>
              <a:latin typeface="Calibri"/>
              <a:ea typeface="Calibri"/>
              <a:cs typeface="Calibri"/>
              <a:sym typeface="Calibri"/>
            </a:endParaRPr>
          </a:p>
          <a:p>
            <a:pPr marL="1257300" marR="0" lvl="2" indent="-342900" algn="l" rtl="0">
              <a:spcBef>
                <a:spcPts val="0"/>
              </a:spcBef>
              <a:spcAft>
                <a:spcPts val="0"/>
              </a:spcAft>
              <a:buClr>
                <a:schemeClr val="dk1"/>
              </a:buClr>
              <a:buSzPts val="2000"/>
              <a:buFont typeface="Noto Sans Symbols"/>
              <a:buChar char="▪"/>
            </a:pPr>
            <a:r>
              <a:rPr lang="es-ES" sz="2000" b="0" i="0" u="none" strike="noStrike" cap="none">
                <a:solidFill>
                  <a:schemeClr val="dk1"/>
                </a:solidFill>
                <a:latin typeface="Calibri"/>
                <a:ea typeface="Calibri"/>
                <a:cs typeface="Calibri"/>
                <a:sym typeface="Calibri"/>
              </a:rPr>
              <a:t>Sintaxis básica del lenguaje </a:t>
            </a:r>
            <a:endParaRPr/>
          </a:p>
          <a:p>
            <a:pPr marL="1257300" marR="0" lvl="2" indent="-215900" algn="l" rtl="0">
              <a:spcBef>
                <a:spcPts val="0"/>
              </a:spcBef>
              <a:spcAft>
                <a:spcPts val="0"/>
              </a:spcAft>
              <a:buClr>
                <a:schemeClr val="dk1"/>
              </a:buClr>
              <a:buSzPts val="2000"/>
              <a:buFont typeface="Noto Sans Symbols"/>
              <a:buNone/>
            </a:pPr>
            <a:endParaRPr sz="2000" b="0" i="0" u="none" strike="noStrike" cap="none">
              <a:solidFill>
                <a:schemeClr val="dk1"/>
              </a:solidFill>
              <a:latin typeface="Calibri"/>
              <a:ea typeface="Calibri"/>
              <a:cs typeface="Calibri"/>
              <a:sym typeface="Calibri"/>
            </a:endParaRPr>
          </a:p>
          <a:p>
            <a:pPr marL="1257300" marR="0" lvl="2" indent="-342900" algn="l" rtl="0">
              <a:spcBef>
                <a:spcPts val="0"/>
              </a:spcBef>
              <a:spcAft>
                <a:spcPts val="0"/>
              </a:spcAft>
              <a:buClr>
                <a:schemeClr val="dk1"/>
              </a:buClr>
              <a:buSzPts val="2000"/>
              <a:buFont typeface="Noto Sans Symbols"/>
              <a:buChar char="▪"/>
            </a:pPr>
            <a:r>
              <a:rPr lang="es-ES" sz="2000" b="0" i="0" u="none" strike="noStrike" cap="none">
                <a:solidFill>
                  <a:schemeClr val="dk1"/>
                </a:solidFill>
                <a:latin typeface="Calibri"/>
                <a:ea typeface="Calibri"/>
                <a:cs typeface="Calibri"/>
                <a:sym typeface="Calibri"/>
              </a:rPr>
              <a:t>Fundamentos de algoritmos y estructuras de datos.</a:t>
            </a:r>
            <a:endParaRPr/>
          </a:p>
          <a:p>
            <a:pPr marL="1257300" marR="0" lvl="2" indent="-215900" algn="l" rtl="0">
              <a:spcBef>
                <a:spcPts val="0"/>
              </a:spcBef>
              <a:spcAft>
                <a:spcPts val="0"/>
              </a:spcAft>
              <a:buClr>
                <a:schemeClr val="dk1"/>
              </a:buClr>
              <a:buSzPts val="2000"/>
              <a:buFont typeface="Noto Sans Symbols"/>
              <a:buNone/>
            </a:pPr>
            <a:endParaRPr sz="2000" b="0" i="0" u="none" strike="noStrike" cap="none">
              <a:solidFill>
                <a:schemeClr val="dk1"/>
              </a:solidFill>
              <a:latin typeface="Calibri"/>
              <a:ea typeface="Calibri"/>
              <a:cs typeface="Calibri"/>
              <a:sym typeface="Calibri"/>
            </a:endParaRPr>
          </a:p>
          <a:p>
            <a:pPr marL="1257300" marR="0" lvl="2" indent="-342900" algn="l" rtl="0">
              <a:spcBef>
                <a:spcPts val="0"/>
              </a:spcBef>
              <a:spcAft>
                <a:spcPts val="0"/>
              </a:spcAft>
              <a:buClr>
                <a:schemeClr val="dk1"/>
              </a:buClr>
              <a:buSzPts val="2000"/>
              <a:buFont typeface="Noto Sans Symbols"/>
              <a:buChar char="▪"/>
            </a:pPr>
            <a:r>
              <a:rPr lang="es-ES" sz="2000" b="0" i="0" u="none" strike="noStrike" cap="none">
                <a:solidFill>
                  <a:schemeClr val="dk1"/>
                </a:solidFill>
                <a:latin typeface="Calibri"/>
                <a:ea typeface="Calibri"/>
                <a:cs typeface="Calibri"/>
                <a:sym typeface="Calibri"/>
              </a:rPr>
              <a:t>Fundamentos de Flutter y su arquitectura.</a:t>
            </a:r>
            <a:endParaRPr/>
          </a:p>
          <a:p>
            <a:pPr marL="1257300" marR="0" lvl="2" indent="-215900" algn="l" rtl="0">
              <a:spcBef>
                <a:spcPts val="0"/>
              </a:spcBef>
              <a:spcAft>
                <a:spcPts val="0"/>
              </a:spcAft>
              <a:buClr>
                <a:schemeClr val="dk1"/>
              </a:buClr>
              <a:buSzPts val="2000"/>
              <a:buFont typeface="Noto Sans Symbols"/>
              <a:buNone/>
            </a:pPr>
            <a:endParaRPr sz="2000" b="0" i="0" u="none" strike="noStrike" cap="none">
              <a:solidFill>
                <a:schemeClr val="dk1"/>
              </a:solidFill>
              <a:latin typeface="Calibri"/>
              <a:ea typeface="Calibri"/>
              <a:cs typeface="Calibri"/>
              <a:sym typeface="Calibri"/>
            </a:endParaRPr>
          </a:p>
          <a:p>
            <a:pPr marL="1257300" marR="0" lvl="2" indent="-342900" algn="l" rtl="0">
              <a:spcBef>
                <a:spcPts val="0"/>
              </a:spcBef>
              <a:spcAft>
                <a:spcPts val="0"/>
              </a:spcAft>
              <a:buClr>
                <a:schemeClr val="dk1"/>
              </a:buClr>
              <a:buSzPts val="2000"/>
              <a:buFont typeface="Noto Sans Symbols"/>
              <a:buChar char="▪"/>
            </a:pPr>
            <a:r>
              <a:rPr lang="es-ES" sz="2000" b="0" i="0" u="none" strike="noStrike" cap="none">
                <a:solidFill>
                  <a:schemeClr val="dk1"/>
                </a:solidFill>
                <a:latin typeface="Calibri"/>
                <a:ea typeface="Calibri"/>
                <a:cs typeface="Calibri"/>
                <a:sym typeface="Calibri"/>
              </a:rPr>
              <a:t>Diseño de interfaces de usuario con widgets básicos.</a:t>
            </a:r>
            <a:endParaRPr/>
          </a:p>
          <a:p>
            <a:pPr marL="1257300" marR="0" lvl="2" indent="-215900" algn="l" rtl="0">
              <a:spcBef>
                <a:spcPts val="0"/>
              </a:spcBef>
              <a:spcAft>
                <a:spcPts val="0"/>
              </a:spcAft>
              <a:buClr>
                <a:schemeClr val="dk1"/>
              </a:buClr>
              <a:buSzPts val="2000"/>
              <a:buFont typeface="Noto Sans Symbols"/>
              <a:buNone/>
            </a:pPr>
            <a:endParaRPr sz="2000" b="0" i="0" u="none" strike="noStrike" cap="none">
              <a:solidFill>
                <a:schemeClr val="dk1"/>
              </a:solidFill>
              <a:latin typeface="Calibri"/>
              <a:ea typeface="Calibri"/>
              <a:cs typeface="Calibri"/>
              <a:sym typeface="Calibri"/>
            </a:endParaRPr>
          </a:p>
          <a:p>
            <a:pPr marL="906780" marR="0" lvl="0" indent="-254000" algn="just" rtl="0">
              <a:lnSpc>
                <a:spcPct val="107000"/>
              </a:lnSpc>
              <a:spcBef>
                <a:spcPts val="0"/>
              </a:spcBef>
              <a:spcAft>
                <a:spcPts val="0"/>
              </a:spcAft>
              <a:buClr>
                <a:schemeClr val="dk1"/>
              </a:buClr>
              <a:buSzPts val="3200"/>
              <a:buFont typeface="Noto Sans Symbols"/>
              <a:buNone/>
            </a:pPr>
            <a:endParaRPr sz="3200" b="0" i="0" u="none" strike="noStrike" cap="none">
              <a:solidFill>
                <a:schemeClr val="dk1"/>
              </a:solidFill>
              <a:latin typeface="Calibri"/>
              <a:ea typeface="Calibri"/>
              <a:cs typeface="Calibri"/>
              <a:sym typeface="Calibri"/>
            </a:endParaRPr>
          </a:p>
          <a:p>
            <a:pPr marL="735330" marR="0" lvl="0" indent="-82550" algn="just" rtl="0">
              <a:lnSpc>
                <a:spcPct val="107000"/>
              </a:lnSpc>
              <a:spcBef>
                <a:spcPts val="800"/>
              </a:spcBef>
              <a:spcAft>
                <a:spcPts val="0"/>
              </a:spcAft>
              <a:buClr>
                <a:schemeClr val="dk1"/>
              </a:buClr>
              <a:buSzPts val="3200"/>
              <a:buFont typeface="Arial"/>
              <a:buNone/>
            </a:pPr>
            <a:endParaRPr sz="3200" b="0" i="0" u="none" strike="noStrike" cap="none">
              <a:solidFill>
                <a:schemeClr val="dk1"/>
              </a:solidFill>
              <a:latin typeface="Calibri"/>
              <a:ea typeface="Calibri"/>
              <a:cs typeface="Calibri"/>
              <a:sym typeface="Calibri"/>
            </a:endParaRPr>
          </a:p>
          <a:p>
            <a:pPr marL="735330" marR="0" lvl="0" indent="-82550" algn="just" rtl="0">
              <a:lnSpc>
                <a:spcPct val="107000"/>
              </a:lnSpc>
              <a:spcBef>
                <a:spcPts val="800"/>
              </a:spcBef>
              <a:spcAft>
                <a:spcPts val="0"/>
              </a:spcAft>
              <a:buClr>
                <a:schemeClr val="dk1"/>
              </a:buClr>
              <a:buSzPts val="3200"/>
              <a:buFont typeface="Arial"/>
              <a:buNone/>
            </a:pPr>
            <a:endParaRPr sz="3200" b="0" i="0" u="none" strike="noStrike" cap="none">
              <a:solidFill>
                <a:schemeClr val="dk1"/>
              </a:solidFill>
              <a:latin typeface="Calibri"/>
              <a:ea typeface="Calibri"/>
              <a:cs typeface="Calibri"/>
              <a:sym typeface="Calibri"/>
            </a:endParaRPr>
          </a:p>
        </p:txBody>
      </p:sp>
      <p:pic>
        <p:nvPicPr>
          <p:cNvPr id="106" name="Google Shape;106;p2" descr="Imagen que contiene Icono&#10;&#10;Descripción generada automáticamente"/>
          <p:cNvPicPr preferRelativeResize="0"/>
          <p:nvPr/>
        </p:nvPicPr>
        <p:blipFill rotWithShape="1">
          <a:blip r:embed="rId3">
            <a:alphaModFix/>
          </a:blip>
          <a:srcRect/>
          <a:stretch/>
        </p:blipFill>
        <p:spPr>
          <a:xfrm>
            <a:off x="8269357" y="2388203"/>
            <a:ext cx="603388" cy="53493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pic>
        <p:nvPicPr>
          <p:cNvPr id="437" name="Google Shape;437;p20" descr="Flutter Widgets 08 | Scaffold. Hola gente, este es un tema que me… | by  Eduardo CQ | Comunidad Flutter | Medium"/>
          <p:cNvPicPr preferRelativeResize="0"/>
          <p:nvPr/>
        </p:nvPicPr>
        <p:blipFill rotWithShape="1">
          <a:blip r:embed="rId3">
            <a:alphaModFix/>
          </a:blip>
          <a:srcRect/>
          <a:stretch/>
        </p:blipFill>
        <p:spPr>
          <a:xfrm>
            <a:off x="9142181" y="2109913"/>
            <a:ext cx="2237970" cy="3978613"/>
          </a:xfrm>
          <a:prstGeom prst="roundRect">
            <a:avLst>
              <a:gd name="adj" fmla="val 8594"/>
            </a:avLst>
          </a:prstGeom>
          <a:solidFill>
            <a:srgbClr val="ECECEC"/>
          </a:solidFill>
          <a:ln>
            <a:noFill/>
          </a:ln>
          <a:effectLst>
            <a:reflection stA="38000" endPos="28000" dist="5000" dir="5400000" sy="-100000" algn="bl" rotWithShape="0"/>
          </a:effectLst>
        </p:spPr>
      </p:pic>
      <p:sp>
        <p:nvSpPr>
          <p:cNvPr id="438" name="Google Shape;438;p20"/>
          <p:cNvSpPr txBox="1"/>
          <p:nvPr/>
        </p:nvSpPr>
        <p:spPr>
          <a:xfrm>
            <a:off x="590228" y="210142"/>
            <a:ext cx="10515600" cy="1325563"/>
          </a:xfrm>
          <a:prstGeom prst="rect">
            <a:avLst/>
          </a:prstGeom>
          <a:noFill/>
          <a:ln>
            <a:noFill/>
          </a:ln>
        </p:spPr>
        <p:txBody>
          <a:bodyPr spcFirstLastPara="1" wrap="square" lIns="91425" tIns="45700" rIns="91425" bIns="45700" anchor="ctr" anchorCtr="0">
            <a:noAutofit/>
          </a:bodyPr>
          <a:lstStyle/>
          <a:p>
            <a:pPr marL="449580" marR="0" lvl="0" indent="0" algn="just" rtl="0">
              <a:lnSpc>
                <a:spcPct val="107000"/>
              </a:lnSpc>
              <a:spcBef>
                <a:spcPts val="0"/>
              </a:spcBef>
              <a:spcAft>
                <a:spcPts val="0"/>
              </a:spcAft>
              <a:buClr>
                <a:schemeClr val="lt1"/>
              </a:buClr>
              <a:buSzPts val="3600"/>
              <a:buFont typeface="Calibri"/>
              <a:buNone/>
            </a:pPr>
            <a:r>
              <a:rPr lang="es-ES" sz="3600" b="1">
                <a:solidFill>
                  <a:schemeClr val="lt1"/>
                </a:solidFill>
                <a:latin typeface="Calibri"/>
                <a:ea typeface="Calibri"/>
                <a:cs typeface="Calibri"/>
                <a:sym typeface="Calibri"/>
              </a:rPr>
              <a:t>Scaffold</a:t>
            </a:r>
            <a:endParaRPr sz="3600">
              <a:solidFill>
                <a:schemeClr val="lt1"/>
              </a:solidFill>
              <a:latin typeface="Calibri"/>
              <a:ea typeface="Calibri"/>
              <a:cs typeface="Calibri"/>
              <a:sym typeface="Calibri"/>
            </a:endParaRPr>
          </a:p>
        </p:txBody>
      </p:sp>
      <p:sp>
        <p:nvSpPr>
          <p:cNvPr id="439" name="Google Shape;439;p20"/>
          <p:cNvSpPr txBox="1"/>
          <p:nvPr/>
        </p:nvSpPr>
        <p:spPr>
          <a:xfrm>
            <a:off x="590228" y="2014752"/>
            <a:ext cx="7744004" cy="4843248"/>
          </a:xfrm>
          <a:prstGeom prst="rect">
            <a:avLst/>
          </a:prstGeom>
          <a:noFill/>
          <a:ln>
            <a:noFill/>
          </a:ln>
        </p:spPr>
        <p:txBody>
          <a:bodyPr spcFirstLastPara="1" wrap="square" lIns="91425" tIns="45700" rIns="91425" bIns="45700" anchor="ctr" anchorCtr="0">
            <a:noAutofit/>
          </a:bodyPr>
          <a:lstStyle/>
          <a:p>
            <a:pPr marL="342900" marR="0" lvl="0" indent="-342900" algn="just" rtl="0">
              <a:lnSpc>
                <a:spcPct val="90000"/>
              </a:lnSpc>
              <a:spcBef>
                <a:spcPts val="0"/>
              </a:spcBef>
              <a:spcAft>
                <a:spcPts val="0"/>
              </a:spcAft>
              <a:buClr>
                <a:schemeClr val="dk1"/>
              </a:buClr>
              <a:buSzPts val="2000"/>
              <a:buFont typeface="Arial"/>
              <a:buChar char="•"/>
            </a:pPr>
            <a:r>
              <a:rPr lang="es-ES" sz="2000">
                <a:solidFill>
                  <a:schemeClr val="dk1"/>
                </a:solidFill>
                <a:latin typeface="Calibri"/>
                <a:ea typeface="Calibri"/>
                <a:cs typeface="Calibri"/>
                <a:sym typeface="Calibri"/>
              </a:rPr>
              <a:t>Es un widget hijo del MaterialApp (que es donde comienza todo) y nos permite emplear elementos (widgets) del Material Design</a:t>
            </a:r>
            <a:endParaRPr sz="2000">
              <a:solidFill>
                <a:schemeClr val="dk1"/>
              </a:solidFill>
              <a:latin typeface="Calibri"/>
              <a:ea typeface="Calibri"/>
              <a:cs typeface="Calibri"/>
              <a:sym typeface="Calibri"/>
            </a:endParaRPr>
          </a:p>
          <a:p>
            <a:pPr marL="342900" marR="0" lvl="0" indent="-215900" algn="just" rtl="0">
              <a:lnSpc>
                <a:spcPct val="90000"/>
              </a:lnSpc>
              <a:spcBef>
                <a:spcPts val="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a:p>
            <a:pPr marL="342900" marR="0" lvl="0" indent="-342900" algn="just" rtl="0">
              <a:lnSpc>
                <a:spcPct val="90000"/>
              </a:lnSpc>
              <a:spcBef>
                <a:spcPts val="0"/>
              </a:spcBef>
              <a:spcAft>
                <a:spcPts val="0"/>
              </a:spcAft>
              <a:buClr>
                <a:schemeClr val="dk1"/>
              </a:buClr>
              <a:buSzPts val="2000"/>
              <a:buFont typeface="Arial"/>
              <a:buChar char="•"/>
            </a:pPr>
            <a:r>
              <a:rPr lang="es-ES" sz="2000">
                <a:solidFill>
                  <a:schemeClr val="dk1"/>
                </a:solidFill>
                <a:latin typeface="Calibri"/>
                <a:ea typeface="Calibri"/>
                <a:cs typeface="Calibri"/>
                <a:sym typeface="Calibri"/>
              </a:rPr>
              <a:t>Es el widget que implementa la estructura de diseño visual básica de Material Design.</a:t>
            </a:r>
            <a:endParaRPr/>
          </a:p>
          <a:p>
            <a:pPr marL="342900" marR="0" lvl="0" indent="-215900" algn="just" rtl="0">
              <a:lnSpc>
                <a:spcPct val="90000"/>
              </a:lnSpc>
              <a:spcBef>
                <a:spcPts val="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a:p>
            <a:pPr marL="342900" marR="0" lvl="0" indent="-342900" algn="just" rtl="0">
              <a:lnSpc>
                <a:spcPct val="90000"/>
              </a:lnSpc>
              <a:spcBef>
                <a:spcPts val="0"/>
              </a:spcBef>
              <a:spcAft>
                <a:spcPts val="0"/>
              </a:spcAft>
              <a:buClr>
                <a:schemeClr val="dk1"/>
              </a:buClr>
              <a:buSzPts val="2000"/>
              <a:buFont typeface="Arial"/>
              <a:buChar char="•"/>
            </a:pPr>
            <a:r>
              <a:rPr lang="es-ES" sz="2000">
                <a:solidFill>
                  <a:schemeClr val="dk1"/>
                </a:solidFill>
                <a:latin typeface="Calibri"/>
                <a:ea typeface="Calibri"/>
                <a:cs typeface="Calibri"/>
                <a:sym typeface="Calibri"/>
              </a:rPr>
              <a:t>Scaffold es un widget que proporciona una estructura básica de Material Design para implementar:</a:t>
            </a:r>
            <a:endParaRPr/>
          </a:p>
          <a:p>
            <a:pPr marL="342900" marR="0" lvl="0" indent="-342900" algn="just" rtl="0">
              <a:lnSpc>
                <a:spcPct val="90000"/>
              </a:lnSpc>
              <a:spcBef>
                <a:spcPts val="0"/>
              </a:spcBef>
              <a:spcAft>
                <a:spcPts val="0"/>
              </a:spcAft>
              <a:buClr>
                <a:schemeClr val="dk1"/>
              </a:buClr>
              <a:buSzPts val="2000"/>
              <a:buFont typeface="Noto Sans Symbols"/>
              <a:buChar char="✔"/>
            </a:pPr>
            <a:r>
              <a:rPr lang="es-ES" sz="2000">
                <a:solidFill>
                  <a:schemeClr val="dk1"/>
                </a:solidFill>
                <a:latin typeface="Calibri"/>
                <a:ea typeface="Calibri"/>
                <a:cs typeface="Calibri"/>
                <a:sym typeface="Calibri"/>
              </a:rPr>
              <a:t>Drawers</a:t>
            </a:r>
            <a:endParaRPr sz="2000">
              <a:solidFill>
                <a:schemeClr val="dk1"/>
              </a:solidFill>
              <a:latin typeface="Calibri"/>
              <a:ea typeface="Calibri"/>
              <a:cs typeface="Calibri"/>
              <a:sym typeface="Calibri"/>
            </a:endParaRPr>
          </a:p>
          <a:p>
            <a:pPr marL="342900" marR="0" lvl="0" indent="-342900" algn="just" rtl="0">
              <a:lnSpc>
                <a:spcPct val="90000"/>
              </a:lnSpc>
              <a:spcBef>
                <a:spcPts val="0"/>
              </a:spcBef>
              <a:spcAft>
                <a:spcPts val="0"/>
              </a:spcAft>
              <a:buClr>
                <a:schemeClr val="dk1"/>
              </a:buClr>
              <a:buSzPts val="2000"/>
              <a:buFont typeface="Noto Sans Symbols"/>
              <a:buChar char="✔"/>
            </a:pPr>
            <a:r>
              <a:rPr lang="es-ES" sz="2000">
                <a:solidFill>
                  <a:schemeClr val="dk1"/>
                </a:solidFill>
                <a:latin typeface="Calibri"/>
                <a:ea typeface="Calibri"/>
                <a:cs typeface="Calibri"/>
                <a:sym typeface="Calibri"/>
              </a:rPr>
              <a:t>Snack bars</a:t>
            </a:r>
            <a:endParaRPr sz="2000">
              <a:solidFill>
                <a:schemeClr val="dk1"/>
              </a:solidFill>
              <a:latin typeface="Calibri"/>
              <a:ea typeface="Calibri"/>
              <a:cs typeface="Calibri"/>
              <a:sym typeface="Calibri"/>
            </a:endParaRPr>
          </a:p>
          <a:p>
            <a:pPr marL="342900" marR="0" lvl="0" indent="-342900" algn="just" rtl="0">
              <a:lnSpc>
                <a:spcPct val="90000"/>
              </a:lnSpc>
              <a:spcBef>
                <a:spcPts val="0"/>
              </a:spcBef>
              <a:spcAft>
                <a:spcPts val="0"/>
              </a:spcAft>
              <a:buClr>
                <a:schemeClr val="dk1"/>
              </a:buClr>
              <a:buSzPts val="2000"/>
              <a:buFont typeface="Noto Sans Symbols"/>
              <a:buChar char="✔"/>
            </a:pPr>
            <a:r>
              <a:rPr lang="es-ES" sz="2000">
                <a:solidFill>
                  <a:schemeClr val="dk1"/>
                </a:solidFill>
                <a:latin typeface="Calibri"/>
                <a:ea typeface="Calibri"/>
                <a:cs typeface="Calibri"/>
                <a:sym typeface="Calibri"/>
              </a:rPr>
              <a:t>Bottom sheets</a:t>
            </a:r>
            <a:endParaRPr sz="2000">
              <a:solidFill>
                <a:schemeClr val="dk1"/>
              </a:solidFill>
              <a:latin typeface="Calibri"/>
              <a:ea typeface="Calibri"/>
              <a:cs typeface="Calibri"/>
              <a:sym typeface="Calibri"/>
            </a:endParaRPr>
          </a:p>
          <a:p>
            <a:pPr marL="342900" marR="0" lvl="0" indent="-342900" algn="just" rtl="0">
              <a:lnSpc>
                <a:spcPct val="90000"/>
              </a:lnSpc>
              <a:spcBef>
                <a:spcPts val="0"/>
              </a:spcBef>
              <a:spcAft>
                <a:spcPts val="0"/>
              </a:spcAft>
              <a:buClr>
                <a:schemeClr val="dk1"/>
              </a:buClr>
              <a:buSzPts val="2000"/>
              <a:buFont typeface="Noto Sans Symbols"/>
              <a:buChar char="✔"/>
            </a:pPr>
            <a:r>
              <a:rPr lang="es-ES" sz="2000">
                <a:solidFill>
                  <a:schemeClr val="dk1"/>
                </a:solidFill>
                <a:latin typeface="Calibri"/>
                <a:ea typeface="Calibri"/>
                <a:cs typeface="Calibri"/>
                <a:sym typeface="Calibri"/>
              </a:rPr>
              <a:t>Floating action buttons y más.</a:t>
            </a:r>
            <a:endParaRPr/>
          </a:p>
          <a:p>
            <a:pPr marL="342900" marR="0" lvl="0" indent="-215900" algn="just" rtl="0">
              <a:lnSpc>
                <a:spcPct val="90000"/>
              </a:lnSpc>
              <a:spcBef>
                <a:spcPts val="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a:p>
            <a:pPr marL="0" marR="0" lvl="0" indent="0" algn="just" rtl="0">
              <a:lnSpc>
                <a:spcPct val="90000"/>
              </a:lnSpc>
              <a:spcBef>
                <a:spcPts val="0"/>
              </a:spcBef>
              <a:spcAft>
                <a:spcPts val="0"/>
              </a:spcAft>
              <a:buClr>
                <a:schemeClr val="dk1"/>
              </a:buClr>
              <a:buSzPts val="2000"/>
              <a:buFont typeface="Calibri"/>
              <a:buNone/>
            </a:pPr>
            <a:endParaRPr sz="2000">
              <a:solidFill>
                <a:schemeClr val="dk1"/>
              </a:solidFill>
              <a:latin typeface="Calibri"/>
              <a:ea typeface="Calibri"/>
              <a:cs typeface="Calibri"/>
              <a:sym typeface="Calibri"/>
            </a:endParaRPr>
          </a:p>
          <a:p>
            <a:pPr marL="0" marR="0" lvl="0" indent="0" algn="just" rtl="0">
              <a:lnSpc>
                <a:spcPct val="90000"/>
              </a:lnSpc>
              <a:spcBef>
                <a:spcPts val="0"/>
              </a:spcBef>
              <a:spcAft>
                <a:spcPts val="0"/>
              </a:spcAft>
              <a:buClr>
                <a:schemeClr val="dk1"/>
              </a:buClr>
              <a:buSzPts val="2000"/>
              <a:buFont typeface="Calibri"/>
              <a:buNone/>
            </a:pPr>
            <a:endParaRPr sz="2000">
              <a:solidFill>
                <a:schemeClr val="dk1"/>
              </a:solidFill>
              <a:latin typeface="Calibri"/>
              <a:ea typeface="Calibri"/>
              <a:cs typeface="Calibri"/>
              <a:sym typeface="Calibri"/>
            </a:endParaRPr>
          </a:p>
        </p:txBody>
      </p:sp>
      <p:sp>
        <p:nvSpPr>
          <p:cNvPr id="440" name="Google Shape;440;p20"/>
          <p:cNvSpPr txBox="1"/>
          <p:nvPr/>
        </p:nvSpPr>
        <p:spPr>
          <a:xfrm>
            <a:off x="2040835" y="6278526"/>
            <a:ext cx="6096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https://api.flutter.dev/flutter/material/Scaffold-class.html</a:t>
            </a:r>
            <a:r>
              <a:rPr lang="es-ES" sz="1800">
                <a:solidFill>
                  <a:schemeClr val="dk1"/>
                </a:solidFill>
                <a:latin typeface="Calibri"/>
                <a:ea typeface="Calibri"/>
                <a:cs typeface="Calibri"/>
                <a:sym typeface="Calibri"/>
              </a:rPr>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9">
                                            <p:txEl>
                                              <p:pRg st="0" end="0"/>
                                            </p:txEl>
                                          </p:spTgt>
                                        </p:tgtEl>
                                        <p:attrNameLst>
                                          <p:attrName>style.visibility</p:attrName>
                                        </p:attrNameLst>
                                      </p:cBhvr>
                                      <p:to>
                                        <p:strVal val="visible"/>
                                      </p:to>
                                    </p:set>
                                    <p:animEffect transition="in" filter="fade">
                                      <p:cBhvr>
                                        <p:cTn id="7" dur="500"/>
                                        <p:tgtEl>
                                          <p:spTgt spid="4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9">
                                            <p:txEl>
                                              <p:pRg st="1" end="1"/>
                                            </p:txEl>
                                          </p:spTgt>
                                        </p:tgtEl>
                                        <p:attrNameLst>
                                          <p:attrName>style.visibility</p:attrName>
                                        </p:attrNameLst>
                                      </p:cBhvr>
                                      <p:to>
                                        <p:strVal val="visible"/>
                                      </p:to>
                                    </p:set>
                                    <p:animEffect transition="in" filter="fade">
                                      <p:cBhvr>
                                        <p:cTn id="12" dur="500"/>
                                        <p:tgtEl>
                                          <p:spTgt spid="4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9">
                                            <p:txEl>
                                              <p:pRg st="2" end="2"/>
                                            </p:txEl>
                                          </p:spTgt>
                                        </p:tgtEl>
                                        <p:attrNameLst>
                                          <p:attrName>style.visibility</p:attrName>
                                        </p:attrNameLst>
                                      </p:cBhvr>
                                      <p:to>
                                        <p:strVal val="visible"/>
                                      </p:to>
                                    </p:set>
                                    <p:animEffect transition="in" filter="fade">
                                      <p:cBhvr>
                                        <p:cTn id="17" dur="500"/>
                                        <p:tgtEl>
                                          <p:spTgt spid="43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9">
                                            <p:txEl>
                                              <p:pRg st="3" end="3"/>
                                            </p:txEl>
                                          </p:spTgt>
                                        </p:tgtEl>
                                        <p:attrNameLst>
                                          <p:attrName>style.visibility</p:attrName>
                                        </p:attrNameLst>
                                      </p:cBhvr>
                                      <p:to>
                                        <p:strVal val="visible"/>
                                      </p:to>
                                    </p:set>
                                    <p:animEffect transition="in" filter="fade">
                                      <p:cBhvr>
                                        <p:cTn id="22" dur="500"/>
                                        <p:tgtEl>
                                          <p:spTgt spid="43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39">
                                            <p:txEl>
                                              <p:pRg st="4" end="4"/>
                                            </p:txEl>
                                          </p:spTgt>
                                        </p:tgtEl>
                                        <p:attrNameLst>
                                          <p:attrName>style.visibility</p:attrName>
                                        </p:attrNameLst>
                                      </p:cBhvr>
                                      <p:to>
                                        <p:strVal val="visible"/>
                                      </p:to>
                                    </p:set>
                                    <p:animEffect transition="in" filter="fade">
                                      <p:cBhvr>
                                        <p:cTn id="27" dur="500"/>
                                        <p:tgtEl>
                                          <p:spTgt spid="43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39">
                                            <p:txEl>
                                              <p:pRg st="5" end="5"/>
                                            </p:txEl>
                                          </p:spTgt>
                                        </p:tgtEl>
                                        <p:attrNameLst>
                                          <p:attrName>style.visibility</p:attrName>
                                        </p:attrNameLst>
                                      </p:cBhvr>
                                      <p:to>
                                        <p:strVal val="visible"/>
                                      </p:to>
                                    </p:set>
                                    <p:animEffect transition="in" filter="fade">
                                      <p:cBhvr>
                                        <p:cTn id="32" dur="500"/>
                                        <p:tgtEl>
                                          <p:spTgt spid="43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39">
                                            <p:txEl>
                                              <p:pRg st="6" end="6"/>
                                            </p:txEl>
                                          </p:spTgt>
                                        </p:tgtEl>
                                        <p:attrNameLst>
                                          <p:attrName>style.visibility</p:attrName>
                                        </p:attrNameLst>
                                      </p:cBhvr>
                                      <p:to>
                                        <p:strVal val="visible"/>
                                      </p:to>
                                    </p:set>
                                    <p:animEffect transition="in" filter="fade">
                                      <p:cBhvr>
                                        <p:cTn id="37" dur="500"/>
                                        <p:tgtEl>
                                          <p:spTgt spid="43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39">
                                            <p:txEl>
                                              <p:pRg st="7" end="7"/>
                                            </p:txEl>
                                          </p:spTgt>
                                        </p:tgtEl>
                                        <p:attrNameLst>
                                          <p:attrName>style.visibility</p:attrName>
                                        </p:attrNameLst>
                                      </p:cBhvr>
                                      <p:to>
                                        <p:strVal val="visible"/>
                                      </p:to>
                                    </p:set>
                                    <p:animEffect transition="in" filter="fade">
                                      <p:cBhvr>
                                        <p:cTn id="42" dur="500"/>
                                        <p:tgtEl>
                                          <p:spTgt spid="43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39">
                                            <p:txEl>
                                              <p:pRg st="8" end="8"/>
                                            </p:txEl>
                                          </p:spTgt>
                                        </p:tgtEl>
                                        <p:attrNameLst>
                                          <p:attrName>style.visibility</p:attrName>
                                        </p:attrNameLst>
                                      </p:cBhvr>
                                      <p:to>
                                        <p:strVal val="visible"/>
                                      </p:to>
                                    </p:set>
                                    <p:animEffect transition="in" filter="fade">
                                      <p:cBhvr>
                                        <p:cTn id="47" dur="500"/>
                                        <p:tgtEl>
                                          <p:spTgt spid="439">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39">
                                            <p:txEl>
                                              <p:pRg st="9" end="9"/>
                                            </p:txEl>
                                          </p:spTgt>
                                        </p:tgtEl>
                                        <p:attrNameLst>
                                          <p:attrName>style.visibility</p:attrName>
                                        </p:attrNameLst>
                                      </p:cBhvr>
                                      <p:to>
                                        <p:strVal val="visible"/>
                                      </p:to>
                                    </p:set>
                                    <p:animEffect transition="in" filter="fade">
                                      <p:cBhvr>
                                        <p:cTn id="52" dur="500"/>
                                        <p:tgtEl>
                                          <p:spTgt spid="439">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39">
                                            <p:txEl>
                                              <p:pRg st="10" end="10"/>
                                            </p:txEl>
                                          </p:spTgt>
                                        </p:tgtEl>
                                        <p:attrNameLst>
                                          <p:attrName>style.visibility</p:attrName>
                                        </p:attrNameLst>
                                      </p:cBhvr>
                                      <p:to>
                                        <p:strVal val="visible"/>
                                      </p:to>
                                    </p:set>
                                    <p:animEffect transition="in" filter="fade">
                                      <p:cBhvr>
                                        <p:cTn id="57" dur="500"/>
                                        <p:tgtEl>
                                          <p:spTgt spid="439">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39">
                                            <p:txEl>
                                              <p:pRg st="11" end="11"/>
                                            </p:txEl>
                                          </p:spTgt>
                                        </p:tgtEl>
                                        <p:attrNameLst>
                                          <p:attrName>style.visibility</p:attrName>
                                        </p:attrNameLst>
                                      </p:cBhvr>
                                      <p:to>
                                        <p:strVal val="visible"/>
                                      </p:to>
                                    </p:set>
                                    <p:animEffect transition="in" filter="fade">
                                      <p:cBhvr>
                                        <p:cTn id="62" dur="500"/>
                                        <p:tgtEl>
                                          <p:spTgt spid="43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21" descr="Flutter Widgets 08 | Scaffold. Hola gente, este es un tema que me… | by  Eduardo CQ | Comunidad Flutter | Medium"/>
          <p:cNvPicPr preferRelativeResize="0"/>
          <p:nvPr/>
        </p:nvPicPr>
        <p:blipFill rotWithShape="1">
          <a:blip r:embed="rId3">
            <a:alphaModFix/>
          </a:blip>
          <a:srcRect/>
          <a:stretch/>
        </p:blipFill>
        <p:spPr>
          <a:xfrm>
            <a:off x="9142181" y="2109913"/>
            <a:ext cx="2237970" cy="3978613"/>
          </a:xfrm>
          <a:prstGeom prst="roundRect">
            <a:avLst>
              <a:gd name="adj" fmla="val 8594"/>
            </a:avLst>
          </a:prstGeom>
          <a:solidFill>
            <a:srgbClr val="ECECEC"/>
          </a:solidFill>
          <a:ln>
            <a:noFill/>
          </a:ln>
          <a:effectLst>
            <a:reflection stA="38000" endPos="28000" dist="5000" dir="5400000" sy="-100000" algn="bl" rotWithShape="0"/>
          </a:effectLst>
        </p:spPr>
      </p:pic>
      <p:sp>
        <p:nvSpPr>
          <p:cNvPr id="447" name="Google Shape;447;p21"/>
          <p:cNvSpPr txBox="1"/>
          <p:nvPr/>
        </p:nvSpPr>
        <p:spPr>
          <a:xfrm>
            <a:off x="590228" y="210142"/>
            <a:ext cx="10515600" cy="1325563"/>
          </a:xfrm>
          <a:prstGeom prst="rect">
            <a:avLst/>
          </a:prstGeom>
          <a:noFill/>
          <a:ln>
            <a:noFill/>
          </a:ln>
        </p:spPr>
        <p:txBody>
          <a:bodyPr spcFirstLastPara="1" wrap="square" lIns="91425" tIns="45700" rIns="91425" bIns="45700" anchor="ctr" anchorCtr="0">
            <a:noAutofit/>
          </a:bodyPr>
          <a:lstStyle/>
          <a:p>
            <a:pPr marL="449580" marR="0" lvl="0" indent="0" algn="just" rtl="0">
              <a:lnSpc>
                <a:spcPct val="107000"/>
              </a:lnSpc>
              <a:spcBef>
                <a:spcPts val="0"/>
              </a:spcBef>
              <a:spcAft>
                <a:spcPts val="0"/>
              </a:spcAft>
              <a:buClr>
                <a:schemeClr val="lt1"/>
              </a:buClr>
              <a:buSzPts val="3600"/>
              <a:buFont typeface="Calibri"/>
              <a:buNone/>
            </a:pPr>
            <a:r>
              <a:rPr lang="es-ES" sz="3600" b="1">
                <a:solidFill>
                  <a:schemeClr val="lt1"/>
                </a:solidFill>
                <a:latin typeface="Calibri"/>
                <a:ea typeface="Calibri"/>
                <a:cs typeface="Calibri"/>
                <a:sym typeface="Calibri"/>
              </a:rPr>
              <a:t>Scaffold</a:t>
            </a:r>
            <a:endParaRPr sz="3600">
              <a:solidFill>
                <a:schemeClr val="lt1"/>
              </a:solidFill>
              <a:latin typeface="Calibri"/>
              <a:ea typeface="Calibri"/>
              <a:cs typeface="Calibri"/>
              <a:sym typeface="Calibri"/>
            </a:endParaRPr>
          </a:p>
        </p:txBody>
      </p:sp>
      <p:sp>
        <p:nvSpPr>
          <p:cNvPr id="448" name="Google Shape;448;p21"/>
          <p:cNvSpPr txBox="1"/>
          <p:nvPr/>
        </p:nvSpPr>
        <p:spPr>
          <a:xfrm>
            <a:off x="392831" y="1203974"/>
            <a:ext cx="7744004" cy="4843248"/>
          </a:xfrm>
          <a:prstGeom prst="rect">
            <a:avLst/>
          </a:prstGeom>
          <a:noFill/>
          <a:ln>
            <a:noFill/>
          </a:ln>
        </p:spPr>
        <p:txBody>
          <a:bodyPr spcFirstLastPara="1" wrap="square" lIns="91425" tIns="45700" rIns="91425" bIns="45700" anchor="ctr" anchorCtr="0">
            <a:noAutofit/>
          </a:bodyPr>
          <a:lstStyle/>
          <a:p>
            <a:pPr marL="342900" marR="0" lvl="0" indent="-215900" algn="just" rtl="0">
              <a:lnSpc>
                <a:spcPct val="90000"/>
              </a:lnSpc>
              <a:spcBef>
                <a:spcPts val="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a:p>
            <a:pPr marL="342900" marR="0" lvl="0" indent="-215900" algn="just" rtl="0">
              <a:lnSpc>
                <a:spcPct val="90000"/>
              </a:lnSpc>
              <a:spcBef>
                <a:spcPts val="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a:p>
            <a:pPr marL="0" marR="0" lvl="0" indent="0" algn="just" rtl="0">
              <a:lnSpc>
                <a:spcPct val="90000"/>
              </a:lnSpc>
              <a:spcBef>
                <a:spcPts val="0"/>
              </a:spcBef>
              <a:spcAft>
                <a:spcPts val="0"/>
              </a:spcAft>
              <a:buClr>
                <a:schemeClr val="dk1"/>
              </a:buClr>
              <a:buSzPts val="2000"/>
              <a:buFont typeface="Calibri"/>
              <a:buNone/>
            </a:pPr>
            <a:endParaRPr sz="2000">
              <a:solidFill>
                <a:schemeClr val="dk1"/>
              </a:solidFill>
              <a:latin typeface="Calibri"/>
              <a:ea typeface="Calibri"/>
              <a:cs typeface="Calibri"/>
              <a:sym typeface="Calibri"/>
            </a:endParaRPr>
          </a:p>
          <a:p>
            <a:pPr marL="342900" marR="0" lvl="0" indent="-342900" algn="just" rtl="0">
              <a:lnSpc>
                <a:spcPct val="90000"/>
              </a:lnSpc>
              <a:spcBef>
                <a:spcPts val="0"/>
              </a:spcBef>
              <a:spcAft>
                <a:spcPts val="0"/>
              </a:spcAft>
              <a:buClr>
                <a:schemeClr val="dk1"/>
              </a:buClr>
              <a:buSzPts val="2000"/>
              <a:buFont typeface="Arial"/>
              <a:buChar char="•"/>
            </a:pPr>
            <a:r>
              <a:rPr lang="es-ES" sz="2000">
                <a:solidFill>
                  <a:schemeClr val="dk1"/>
                </a:solidFill>
                <a:latin typeface="Calibri"/>
                <a:ea typeface="Calibri"/>
                <a:cs typeface="Calibri"/>
                <a:sym typeface="Calibri"/>
              </a:rPr>
              <a:t>Es como un "andamio" que mantiene juntos los componentes visuales estándares de una app</a:t>
            </a:r>
            <a:endParaRPr/>
          </a:p>
          <a:p>
            <a:pPr marL="342900" marR="0" lvl="0" indent="-215900" algn="just" rtl="0">
              <a:lnSpc>
                <a:spcPct val="90000"/>
              </a:lnSpc>
              <a:spcBef>
                <a:spcPts val="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a:p>
            <a:pPr marL="342900" marR="0" lvl="0" indent="-342900" algn="just" rtl="0">
              <a:lnSpc>
                <a:spcPct val="90000"/>
              </a:lnSpc>
              <a:spcBef>
                <a:spcPts val="0"/>
              </a:spcBef>
              <a:spcAft>
                <a:spcPts val="0"/>
              </a:spcAft>
              <a:buClr>
                <a:schemeClr val="dk1"/>
              </a:buClr>
              <a:buSzPts val="2000"/>
              <a:buFont typeface="Arial"/>
              <a:buChar char="•"/>
            </a:pPr>
            <a:r>
              <a:rPr lang="es-ES" sz="2000">
                <a:solidFill>
                  <a:schemeClr val="dk1"/>
                </a:solidFill>
                <a:latin typeface="Calibri"/>
                <a:ea typeface="Calibri"/>
                <a:cs typeface="Calibri"/>
                <a:sym typeface="Calibri"/>
              </a:rPr>
              <a:t>Scaffold en Flutter se entiende como una clase que ofrece API que permiten mostrar </a:t>
            </a:r>
            <a:r>
              <a:rPr lang="es-ES" sz="2000" b="1" i="1">
                <a:solidFill>
                  <a:schemeClr val="dk1"/>
                </a:solidFill>
                <a:latin typeface="Calibri"/>
                <a:ea typeface="Calibri"/>
                <a:cs typeface="Calibri"/>
                <a:sym typeface="Calibri"/>
              </a:rPr>
              <a:t>bottom sheets </a:t>
            </a:r>
            <a:r>
              <a:rPr lang="es-ES" sz="2000">
                <a:solidFill>
                  <a:schemeClr val="dk1"/>
                </a:solidFill>
                <a:latin typeface="Calibri"/>
                <a:ea typeface="Calibri"/>
                <a:cs typeface="Calibri"/>
                <a:sym typeface="Calibri"/>
              </a:rPr>
              <a:t>y </a:t>
            </a:r>
            <a:r>
              <a:rPr lang="es-ES" sz="2000" b="1" i="1">
                <a:solidFill>
                  <a:schemeClr val="dk1"/>
                </a:solidFill>
                <a:latin typeface="Calibri"/>
                <a:ea typeface="Calibri"/>
                <a:cs typeface="Calibri"/>
                <a:sym typeface="Calibri"/>
              </a:rPr>
              <a:t>drawers</a:t>
            </a:r>
            <a:r>
              <a:rPr lang="es-ES" sz="2000">
                <a:solidFill>
                  <a:schemeClr val="dk1"/>
                </a:solidFill>
                <a:latin typeface="Calibri"/>
                <a:ea typeface="Calibri"/>
                <a:cs typeface="Calibri"/>
                <a:sym typeface="Calibri"/>
              </a:rPr>
              <a:t>.</a:t>
            </a:r>
            <a:endParaRPr/>
          </a:p>
          <a:p>
            <a:pPr marL="342900" marR="0" lvl="0" indent="-215900" algn="just" rtl="0">
              <a:lnSpc>
                <a:spcPct val="90000"/>
              </a:lnSpc>
              <a:spcBef>
                <a:spcPts val="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a:p>
            <a:pPr marL="342900" marR="0" lvl="0" indent="-342900" algn="just" rtl="0">
              <a:lnSpc>
                <a:spcPct val="90000"/>
              </a:lnSpc>
              <a:spcBef>
                <a:spcPts val="0"/>
              </a:spcBef>
              <a:spcAft>
                <a:spcPts val="0"/>
              </a:spcAft>
              <a:buClr>
                <a:schemeClr val="dk1"/>
              </a:buClr>
              <a:buSzPts val="2000"/>
              <a:buFont typeface="Arial"/>
              <a:buChar char="•"/>
            </a:pPr>
            <a:r>
              <a:rPr lang="es-ES" sz="2000">
                <a:solidFill>
                  <a:schemeClr val="dk1"/>
                </a:solidFill>
                <a:latin typeface="Calibri"/>
                <a:ea typeface="Calibri"/>
                <a:cs typeface="Calibri"/>
                <a:sym typeface="Calibri"/>
              </a:rPr>
              <a:t>No es estrictamente necesario utilizar Scaffold en todas las pantallas. </a:t>
            </a:r>
            <a:endParaRPr/>
          </a:p>
          <a:p>
            <a:pPr marL="342900" marR="0" lvl="0" indent="-215900" algn="just" rtl="0">
              <a:lnSpc>
                <a:spcPct val="90000"/>
              </a:lnSpc>
              <a:spcBef>
                <a:spcPts val="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a:p>
            <a:pPr marL="0" marR="0" lvl="0" indent="0" algn="just" rtl="0">
              <a:lnSpc>
                <a:spcPct val="90000"/>
              </a:lnSpc>
              <a:spcBef>
                <a:spcPts val="0"/>
              </a:spcBef>
              <a:spcAft>
                <a:spcPts val="0"/>
              </a:spcAft>
              <a:buClr>
                <a:schemeClr val="dk1"/>
              </a:buClr>
              <a:buSzPts val="2000"/>
              <a:buFont typeface="Calibri"/>
              <a:buNone/>
            </a:pPr>
            <a:r>
              <a:rPr lang="es-ES" sz="2000">
                <a:solidFill>
                  <a:schemeClr val="dk1"/>
                </a:solidFill>
                <a:latin typeface="Calibri"/>
                <a:ea typeface="Calibri"/>
                <a:cs typeface="Calibri"/>
                <a:sym typeface="Calibri"/>
              </a:rPr>
              <a:t>Sin embargo, si se siguen las directrices de Material Design, el Scaffold es extremadamente útil por la funcionalidad y estructura que ofrece de forma predeterminada.</a:t>
            </a:r>
            <a:endParaRPr/>
          </a:p>
          <a:p>
            <a:pPr marL="342900" marR="0" lvl="0" indent="-215900" algn="just" rtl="0">
              <a:lnSpc>
                <a:spcPct val="90000"/>
              </a:lnSpc>
              <a:spcBef>
                <a:spcPts val="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a:p>
            <a:pPr marL="0" marR="0" lvl="0" indent="0" algn="just" rtl="0">
              <a:lnSpc>
                <a:spcPct val="90000"/>
              </a:lnSpc>
              <a:spcBef>
                <a:spcPts val="0"/>
              </a:spcBef>
              <a:spcAft>
                <a:spcPts val="0"/>
              </a:spcAft>
              <a:buClr>
                <a:schemeClr val="dk1"/>
              </a:buClr>
              <a:buSzPts val="2000"/>
              <a:buFont typeface="Calibri"/>
              <a:buNone/>
            </a:pPr>
            <a:endParaRPr sz="2000">
              <a:solidFill>
                <a:schemeClr val="dk1"/>
              </a:solidFill>
              <a:latin typeface="Calibri"/>
              <a:ea typeface="Calibri"/>
              <a:cs typeface="Calibri"/>
              <a:sym typeface="Calibri"/>
            </a:endParaRPr>
          </a:p>
          <a:p>
            <a:pPr marL="0" marR="0" lvl="0" indent="0" algn="just" rtl="0">
              <a:lnSpc>
                <a:spcPct val="90000"/>
              </a:lnSpc>
              <a:spcBef>
                <a:spcPts val="0"/>
              </a:spcBef>
              <a:spcAft>
                <a:spcPts val="0"/>
              </a:spcAft>
              <a:buClr>
                <a:schemeClr val="dk1"/>
              </a:buClr>
              <a:buSzPts val="2000"/>
              <a:buFont typeface="Calibri"/>
              <a:buNone/>
            </a:pPr>
            <a:endParaRPr sz="2000">
              <a:solidFill>
                <a:schemeClr val="dk1"/>
              </a:solidFill>
              <a:latin typeface="Calibri"/>
              <a:ea typeface="Calibri"/>
              <a:cs typeface="Calibri"/>
              <a:sym typeface="Calibri"/>
            </a:endParaRPr>
          </a:p>
        </p:txBody>
      </p:sp>
      <p:sp>
        <p:nvSpPr>
          <p:cNvPr id="449" name="Google Shape;449;p21"/>
          <p:cNvSpPr txBox="1"/>
          <p:nvPr/>
        </p:nvSpPr>
        <p:spPr>
          <a:xfrm>
            <a:off x="2040835" y="6278526"/>
            <a:ext cx="6096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https://api.flutter.dev/flutter/material/Scaffold-class.html</a:t>
            </a:r>
            <a:r>
              <a:rPr lang="es-ES" sz="1800">
                <a:solidFill>
                  <a:schemeClr val="dk1"/>
                </a:solidFill>
                <a:latin typeface="Calibri"/>
                <a:ea typeface="Calibri"/>
                <a:cs typeface="Calibri"/>
                <a:sym typeface="Calibri"/>
              </a:rPr>
              <a:t>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22"/>
          <p:cNvSpPr txBox="1"/>
          <p:nvPr/>
        </p:nvSpPr>
        <p:spPr>
          <a:xfrm>
            <a:off x="590228" y="210142"/>
            <a:ext cx="10515600" cy="1325563"/>
          </a:xfrm>
          <a:prstGeom prst="rect">
            <a:avLst/>
          </a:prstGeom>
          <a:noFill/>
          <a:ln>
            <a:noFill/>
          </a:ln>
        </p:spPr>
        <p:txBody>
          <a:bodyPr spcFirstLastPara="1" wrap="square" lIns="91425" tIns="45700" rIns="91425" bIns="45700" anchor="ctr" anchorCtr="0">
            <a:noAutofit/>
          </a:bodyPr>
          <a:lstStyle/>
          <a:p>
            <a:pPr marL="449580" marR="0" lvl="0" indent="0" algn="just" rtl="0">
              <a:lnSpc>
                <a:spcPct val="107000"/>
              </a:lnSpc>
              <a:spcBef>
                <a:spcPts val="0"/>
              </a:spcBef>
              <a:spcAft>
                <a:spcPts val="0"/>
              </a:spcAft>
              <a:buClr>
                <a:schemeClr val="lt1"/>
              </a:buClr>
              <a:buSzPts val="3600"/>
              <a:buFont typeface="Calibri"/>
              <a:buNone/>
            </a:pPr>
            <a:r>
              <a:rPr lang="es-ES" sz="3600" b="1">
                <a:solidFill>
                  <a:schemeClr val="lt1"/>
                </a:solidFill>
                <a:latin typeface="Calibri"/>
                <a:ea typeface="Calibri"/>
                <a:cs typeface="Calibri"/>
                <a:sym typeface="Calibri"/>
              </a:rPr>
              <a:t>Scaffold</a:t>
            </a:r>
            <a:endParaRPr sz="3600">
              <a:solidFill>
                <a:schemeClr val="lt1"/>
              </a:solidFill>
              <a:latin typeface="Calibri"/>
              <a:ea typeface="Calibri"/>
              <a:cs typeface="Calibri"/>
              <a:sym typeface="Calibri"/>
            </a:endParaRPr>
          </a:p>
        </p:txBody>
      </p:sp>
      <p:sp>
        <p:nvSpPr>
          <p:cNvPr id="456" name="Google Shape;456;p22"/>
          <p:cNvSpPr txBox="1"/>
          <p:nvPr/>
        </p:nvSpPr>
        <p:spPr>
          <a:xfrm>
            <a:off x="512100" y="1535706"/>
            <a:ext cx="7876526" cy="4843248"/>
          </a:xfrm>
          <a:prstGeom prst="rect">
            <a:avLst/>
          </a:prstGeom>
          <a:noFill/>
          <a:ln>
            <a:noFill/>
          </a:ln>
        </p:spPr>
        <p:txBody>
          <a:bodyPr spcFirstLastPara="1" wrap="square" lIns="91425" tIns="45700" rIns="91425" bIns="45700" anchor="ctr" anchorCtr="0">
            <a:noAutofit/>
          </a:bodyPr>
          <a:lstStyle/>
          <a:p>
            <a:pPr marL="342900" marR="0" lvl="0" indent="-215900" algn="just" rtl="0">
              <a:lnSpc>
                <a:spcPct val="90000"/>
              </a:lnSpc>
              <a:spcBef>
                <a:spcPts val="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a:p>
            <a:pPr marL="342900" marR="0" lvl="0" indent="-342900" algn="just" rtl="0">
              <a:lnSpc>
                <a:spcPct val="90000"/>
              </a:lnSpc>
              <a:spcBef>
                <a:spcPts val="0"/>
              </a:spcBef>
              <a:spcAft>
                <a:spcPts val="0"/>
              </a:spcAft>
              <a:buClr>
                <a:schemeClr val="dk1"/>
              </a:buClr>
              <a:buSzPts val="2000"/>
              <a:buFont typeface="Arial"/>
              <a:buChar char="•"/>
            </a:pPr>
            <a:r>
              <a:rPr lang="es-ES" sz="2000">
                <a:solidFill>
                  <a:schemeClr val="dk1"/>
                </a:solidFill>
                <a:latin typeface="Calibri"/>
                <a:ea typeface="Calibri"/>
                <a:cs typeface="Calibri"/>
                <a:sym typeface="Calibri"/>
              </a:rPr>
              <a:t>El widget Scaffold es una herramienta esencial para desarrollar bajo el framework Flutter. </a:t>
            </a:r>
            <a:endParaRPr/>
          </a:p>
          <a:p>
            <a:pPr marL="342900" marR="0" lvl="0" indent="-215900" algn="just" rtl="0">
              <a:lnSpc>
                <a:spcPct val="90000"/>
              </a:lnSpc>
              <a:spcBef>
                <a:spcPts val="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a:p>
            <a:pPr marL="342900" marR="0" lvl="0" indent="-342900" algn="just" rtl="0">
              <a:lnSpc>
                <a:spcPct val="90000"/>
              </a:lnSpc>
              <a:spcBef>
                <a:spcPts val="0"/>
              </a:spcBef>
              <a:spcAft>
                <a:spcPts val="0"/>
              </a:spcAft>
              <a:buClr>
                <a:schemeClr val="dk1"/>
              </a:buClr>
              <a:buSzPts val="2000"/>
              <a:buFont typeface="Arial"/>
              <a:buChar char="•"/>
            </a:pPr>
            <a:r>
              <a:rPr lang="es-ES" sz="2000">
                <a:solidFill>
                  <a:schemeClr val="dk1"/>
                </a:solidFill>
                <a:latin typeface="Calibri"/>
                <a:ea typeface="Calibri"/>
                <a:cs typeface="Calibri"/>
                <a:sym typeface="Calibri"/>
              </a:rPr>
              <a:t>Proporciona una estructura de página predeterminada que puede ser enormemente personalizada para satisfacer las </a:t>
            </a:r>
            <a:endParaRPr/>
          </a:p>
          <a:p>
            <a:pPr marL="342900" marR="0" lvl="0" indent="-342900" algn="just" rtl="0">
              <a:lnSpc>
                <a:spcPct val="90000"/>
              </a:lnSpc>
              <a:spcBef>
                <a:spcPts val="0"/>
              </a:spcBef>
              <a:spcAft>
                <a:spcPts val="0"/>
              </a:spcAft>
              <a:buClr>
                <a:schemeClr val="dk1"/>
              </a:buClr>
              <a:buSzPts val="2000"/>
              <a:buFont typeface="Arial"/>
              <a:buChar char="•"/>
            </a:pPr>
            <a:r>
              <a:rPr lang="es-ES" sz="2000">
                <a:solidFill>
                  <a:schemeClr val="dk1"/>
                </a:solidFill>
                <a:latin typeface="Calibri"/>
                <a:ea typeface="Calibri"/>
                <a:cs typeface="Calibri"/>
                <a:sym typeface="Calibri"/>
              </a:rPr>
              <a:t>necesidades de cualquier aplicación móvil. </a:t>
            </a:r>
            <a:endParaRPr/>
          </a:p>
          <a:p>
            <a:pPr marL="342900" marR="0" lvl="0" indent="-215900" algn="just" rtl="0">
              <a:lnSpc>
                <a:spcPct val="90000"/>
              </a:lnSpc>
              <a:spcBef>
                <a:spcPts val="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a:p>
            <a:pPr marL="342900" marR="0" lvl="0" indent="-342900" algn="just" rtl="0">
              <a:lnSpc>
                <a:spcPct val="90000"/>
              </a:lnSpc>
              <a:spcBef>
                <a:spcPts val="0"/>
              </a:spcBef>
              <a:spcAft>
                <a:spcPts val="0"/>
              </a:spcAft>
              <a:buClr>
                <a:schemeClr val="dk1"/>
              </a:buClr>
              <a:buSzPts val="2000"/>
              <a:buFont typeface="Arial"/>
              <a:buChar char="•"/>
            </a:pPr>
            <a:r>
              <a:rPr lang="es-ES" sz="2000">
                <a:solidFill>
                  <a:schemeClr val="dk1"/>
                </a:solidFill>
                <a:latin typeface="Calibri"/>
                <a:ea typeface="Calibri"/>
                <a:cs typeface="Calibri"/>
                <a:sym typeface="Calibri"/>
              </a:rPr>
              <a:t>Con el Scaffold, Flutter hace que el desarrollo de UI sea más intuitivo y menos propenso a errores, manteniendo la coherencia del diseño en toda la aplicación. </a:t>
            </a:r>
            <a:endParaRPr/>
          </a:p>
          <a:p>
            <a:pPr marL="0" marR="0" lvl="0" indent="0" algn="just" rtl="0">
              <a:lnSpc>
                <a:spcPct val="90000"/>
              </a:lnSpc>
              <a:spcBef>
                <a:spcPts val="0"/>
              </a:spcBef>
              <a:spcAft>
                <a:spcPts val="0"/>
              </a:spcAft>
              <a:buClr>
                <a:schemeClr val="dk1"/>
              </a:buClr>
              <a:buSzPts val="2000"/>
              <a:buFont typeface="Calibri"/>
              <a:buNone/>
            </a:pPr>
            <a:endParaRPr sz="2000">
              <a:solidFill>
                <a:schemeClr val="dk1"/>
              </a:solidFill>
              <a:latin typeface="Calibri"/>
              <a:ea typeface="Calibri"/>
              <a:cs typeface="Calibri"/>
              <a:sym typeface="Calibri"/>
            </a:endParaRPr>
          </a:p>
        </p:txBody>
      </p:sp>
      <p:sp>
        <p:nvSpPr>
          <p:cNvPr id="457" name="Google Shape;457;p22"/>
          <p:cNvSpPr txBox="1"/>
          <p:nvPr/>
        </p:nvSpPr>
        <p:spPr>
          <a:xfrm>
            <a:off x="2040835" y="6278526"/>
            <a:ext cx="6096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https://api.flutter.dev/flutter/material/Scaffold-class.html</a:t>
            </a:r>
            <a:r>
              <a:rPr lang="es-ES" sz="1800">
                <a:solidFill>
                  <a:schemeClr val="dk1"/>
                </a:solidFill>
                <a:latin typeface="Calibri"/>
                <a:ea typeface="Calibri"/>
                <a:cs typeface="Calibri"/>
                <a:sym typeface="Calibri"/>
              </a:rPr>
              <a:t> </a:t>
            </a:r>
            <a:endParaRPr/>
          </a:p>
        </p:txBody>
      </p:sp>
      <p:pic>
        <p:nvPicPr>
          <p:cNvPr id="458" name="Google Shape;458;p22" descr="Flutter Widgets 08 | Scaffold. Hola gente, este es un tema que me… | by  Eduardo CQ | Comunidad Flutter | Medium"/>
          <p:cNvPicPr preferRelativeResize="0"/>
          <p:nvPr/>
        </p:nvPicPr>
        <p:blipFill rotWithShape="1">
          <a:blip r:embed="rId4">
            <a:alphaModFix/>
          </a:blip>
          <a:srcRect/>
          <a:stretch/>
        </p:blipFill>
        <p:spPr>
          <a:xfrm>
            <a:off x="9142181" y="2109913"/>
            <a:ext cx="2237970" cy="3978613"/>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23"/>
          <p:cNvSpPr txBox="1"/>
          <p:nvPr/>
        </p:nvSpPr>
        <p:spPr>
          <a:xfrm>
            <a:off x="590228" y="210142"/>
            <a:ext cx="10515600" cy="1325563"/>
          </a:xfrm>
          <a:prstGeom prst="rect">
            <a:avLst/>
          </a:prstGeom>
          <a:noFill/>
          <a:ln>
            <a:noFill/>
          </a:ln>
        </p:spPr>
        <p:txBody>
          <a:bodyPr spcFirstLastPara="1" wrap="square" lIns="91425" tIns="45700" rIns="91425" bIns="45700" anchor="ctr" anchorCtr="0">
            <a:noAutofit/>
          </a:bodyPr>
          <a:lstStyle/>
          <a:p>
            <a:pPr marL="449580" marR="0" lvl="0" indent="0" algn="just" rtl="0">
              <a:lnSpc>
                <a:spcPct val="107000"/>
              </a:lnSpc>
              <a:spcBef>
                <a:spcPts val="0"/>
              </a:spcBef>
              <a:spcAft>
                <a:spcPts val="0"/>
              </a:spcAft>
              <a:buClr>
                <a:schemeClr val="lt1"/>
              </a:buClr>
              <a:buSzPts val="3600"/>
              <a:buFont typeface="Calibri"/>
              <a:buNone/>
            </a:pPr>
            <a:r>
              <a:rPr lang="es-ES" sz="3600" b="1">
                <a:solidFill>
                  <a:schemeClr val="lt1"/>
                </a:solidFill>
                <a:latin typeface="Calibri"/>
                <a:ea typeface="Calibri"/>
                <a:cs typeface="Calibri"/>
                <a:sym typeface="Calibri"/>
              </a:rPr>
              <a:t>Mi primera App</a:t>
            </a:r>
            <a:endParaRPr sz="3600">
              <a:solidFill>
                <a:schemeClr val="lt1"/>
              </a:solidFill>
              <a:latin typeface="Calibri"/>
              <a:ea typeface="Calibri"/>
              <a:cs typeface="Calibri"/>
              <a:sym typeface="Calibri"/>
            </a:endParaRPr>
          </a:p>
        </p:txBody>
      </p:sp>
      <p:sp>
        <p:nvSpPr>
          <p:cNvPr id="464" name="Google Shape;464;p23"/>
          <p:cNvSpPr txBox="1"/>
          <p:nvPr/>
        </p:nvSpPr>
        <p:spPr>
          <a:xfrm>
            <a:off x="1248229" y="1968248"/>
            <a:ext cx="7953828" cy="31393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b="1" i="1">
                <a:solidFill>
                  <a:schemeClr val="dk1"/>
                </a:solidFill>
                <a:latin typeface="Calibri"/>
                <a:ea typeface="Calibri"/>
                <a:cs typeface="Calibri"/>
                <a:sym typeface="Calibri"/>
              </a:rPr>
              <a:t>Abrir command palette:</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342900" marR="0" lvl="0" indent="-22860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800"/>
              <a:buFont typeface="Calibri"/>
              <a:buAutoNum type="arabicPeriod"/>
            </a:pPr>
            <a:r>
              <a:rPr lang="es-ES" sz="1800">
                <a:solidFill>
                  <a:schemeClr val="dk1"/>
                </a:solidFill>
                <a:latin typeface="Calibri"/>
                <a:ea typeface="Calibri"/>
                <a:cs typeface="Calibri"/>
                <a:sym typeface="Calibri"/>
              </a:rPr>
              <a:t>Buscar </a:t>
            </a:r>
            <a:r>
              <a:rPr lang="es-ES" sz="1800" b="1" i="1">
                <a:solidFill>
                  <a:schemeClr val="dk1"/>
                </a:solidFill>
                <a:latin typeface="Calibri"/>
                <a:ea typeface="Calibri"/>
                <a:cs typeface="Calibri"/>
                <a:sym typeface="Calibri"/>
              </a:rPr>
              <a:t>Flutter</a:t>
            </a:r>
            <a:endParaRPr/>
          </a:p>
          <a:p>
            <a:pPr marL="342900" marR="0" lvl="0" indent="-342900" algn="l" rtl="0">
              <a:spcBef>
                <a:spcPts val="0"/>
              </a:spcBef>
              <a:spcAft>
                <a:spcPts val="0"/>
              </a:spcAft>
              <a:buClr>
                <a:schemeClr val="dk1"/>
              </a:buClr>
              <a:buSzPts val="1800"/>
              <a:buFont typeface="Calibri"/>
              <a:buAutoNum type="arabicPeriod"/>
            </a:pPr>
            <a:r>
              <a:rPr lang="es-ES" sz="1800">
                <a:solidFill>
                  <a:schemeClr val="dk1"/>
                </a:solidFill>
                <a:latin typeface="Calibri"/>
                <a:ea typeface="Calibri"/>
                <a:cs typeface="Calibri"/>
                <a:sym typeface="Calibri"/>
              </a:rPr>
              <a:t>Seleccionar </a:t>
            </a:r>
            <a:r>
              <a:rPr lang="es-ES" sz="1800" b="1" i="1">
                <a:solidFill>
                  <a:schemeClr val="dk1"/>
                </a:solidFill>
                <a:latin typeface="Calibri"/>
                <a:ea typeface="Calibri"/>
                <a:cs typeface="Calibri"/>
                <a:sym typeface="Calibri"/>
              </a:rPr>
              <a:t>New Project</a:t>
            </a:r>
            <a:endParaRPr/>
          </a:p>
          <a:p>
            <a:pPr marL="342900" marR="0" lvl="0" indent="-342900" algn="l" rtl="0">
              <a:spcBef>
                <a:spcPts val="0"/>
              </a:spcBef>
              <a:spcAft>
                <a:spcPts val="0"/>
              </a:spcAft>
              <a:buClr>
                <a:schemeClr val="dk1"/>
              </a:buClr>
              <a:buSzPts val="1800"/>
              <a:buFont typeface="Calibri"/>
              <a:buAutoNum type="arabicPeriod"/>
            </a:pPr>
            <a:r>
              <a:rPr lang="es-ES" sz="1800">
                <a:solidFill>
                  <a:schemeClr val="dk1"/>
                </a:solidFill>
                <a:latin typeface="Calibri"/>
                <a:ea typeface="Calibri"/>
                <a:cs typeface="Calibri"/>
                <a:sym typeface="Calibri"/>
              </a:rPr>
              <a:t>Seleccionar </a:t>
            </a:r>
            <a:r>
              <a:rPr lang="es-ES" sz="1800" b="1" i="1">
                <a:solidFill>
                  <a:schemeClr val="dk1"/>
                </a:solidFill>
                <a:latin typeface="Calibri"/>
                <a:ea typeface="Calibri"/>
                <a:cs typeface="Calibri"/>
                <a:sym typeface="Calibri"/>
              </a:rPr>
              <a:t>Application</a:t>
            </a:r>
            <a:endParaRPr sz="1800" b="1" i="1">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800"/>
              <a:buFont typeface="Calibri"/>
              <a:buAutoNum type="arabicPeriod"/>
            </a:pPr>
            <a:r>
              <a:rPr lang="es-ES" sz="1800">
                <a:solidFill>
                  <a:schemeClr val="dk1"/>
                </a:solidFill>
                <a:latin typeface="Calibri"/>
                <a:ea typeface="Calibri"/>
                <a:cs typeface="Calibri"/>
                <a:sym typeface="Calibri"/>
              </a:rPr>
              <a:t>Crear la carpeta del proyecto y seleccionarla:</a:t>
            </a:r>
            <a:endParaRPr/>
          </a:p>
          <a:p>
            <a:pPr marL="342900" marR="0" lvl="0" indent="-342900" algn="l" rtl="0">
              <a:spcBef>
                <a:spcPts val="0"/>
              </a:spcBef>
              <a:spcAft>
                <a:spcPts val="0"/>
              </a:spcAft>
              <a:buClr>
                <a:schemeClr val="dk1"/>
              </a:buClr>
              <a:buSzPts val="1800"/>
              <a:buFont typeface="Calibri"/>
              <a:buAutoNum type="arabicPeriod"/>
            </a:pPr>
            <a:r>
              <a:rPr lang="es-ES" sz="1800">
                <a:solidFill>
                  <a:schemeClr val="dk1"/>
                </a:solidFill>
                <a:latin typeface="Calibri"/>
                <a:ea typeface="Calibri"/>
                <a:cs typeface="Calibri"/>
                <a:sym typeface="Calibri"/>
              </a:rPr>
              <a:t>Aceptar que se confía en el autor (Evidentemente pues usted es el autor)</a:t>
            </a:r>
            <a:endParaRPr/>
          </a:p>
          <a:p>
            <a:pPr marL="342900" marR="0" lvl="0" indent="-22860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s-ES" sz="1800" b="1" i="1">
                <a:solidFill>
                  <a:schemeClr val="dk1"/>
                </a:solidFill>
                <a:latin typeface="Calibri"/>
                <a:ea typeface="Calibri"/>
                <a:cs typeface="Calibri"/>
                <a:sym typeface="Calibri"/>
              </a:rPr>
              <a:t>Estructura del proyecto:</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465" name="Google Shape;465;p23"/>
          <p:cNvPicPr preferRelativeResize="0"/>
          <p:nvPr/>
        </p:nvPicPr>
        <p:blipFill rotWithShape="1">
          <a:blip r:embed="rId3">
            <a:alphaModFix/>
          </a:blip>
          <a:srcRect/>
          <a:stretch/>
        </p:blipFill>
        <p:spPr>
          <a:xfrm>
            <a:off x="4838987" y="1753497"/>
            <a:ext cx="4363070" cy="1056140"/>
          </a:xfrm>
          <a:prstGeom prst="rect">
            <a:avLst/>
          </a:prstGeom>
          <a:noFill/>
          <a:ln>
            <a:noFill/>
          </a:ln>
        </p:spPr>
      </p:pic>
      <p:pic>
        <p:nvPicPr>
          <p:cNvPr id="466" name="Google Shape;466;p23"/>
          <p:cNvPicPr preferRelativeResize="0"/>
          <p:nvPr/>
        </p:nvPicPr>
        <p:blipFill rotWithShape="1">
          <a:blip r:embed="rId4">
            <a:alphaModFix/>
          </a:blip>
          <a:srcRect/>
          <a:stretch/>
        </p:blipFill>
        <p:spPr>
          <a:xfrm>
            <a:off x="4389664" y="4520937"/>
            <a:ext cx="2228850" cy="2038350"/>
          </a:xfrm>
          <a:prstGeom prst="rect">
            <a:avLst/>
          </a:prstGeom>
          <a:noFill/>
          <a:ln>
            <a:noFill/>
          </a:ln>
          <a:effectLst>
            <a:outerShdw blurRad="292100" dist="139700" dir="2700000" algn="tl" rotWithShape="0">
              <a:srgbClr val="333333">
                <a:alpha val="64705"/>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4">
                                            <p:txEl>
                                              <p:pRg st="0" end="0"/>
                                            </p:txEl>
                                          </p:spTgt>
                                        </p:tgtEl>
                                        <p:attrNameLst>
                                          <p:attrName>style.visibility</p:attrName>
                                        </p:attrNameLst>
                                      </p:cBhvr>
                                      <p:to>
                                        <p:strVal val="visible"/>
                                      </p:to>
                                    </p:set>
                                    <p:animEffect transition="in" filter="fade">
                                      <p:cBhvr>
                                        <p:cTn id="7" dur="500"/>
                                        <p:tgtEl>
                                          <p:spTgt spid="46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4">
                                            <p:txEl>
                                              <p:pRg st="1" end="1"/>
                                            </p:txEl>
                                          </p:spTgt>
                                        </p:tgtEl>
                                        <p:attrNameLst>
                                          <p:attrName>style.visibility</p:attrName>
                                        </p:attrNameLst>
                                      </p:cBhvr>
                                      <p:to>
                                        <p:strVal val="visible"/>
                                      </p:to>
                                    </p:set>
                                    <p:animEffect transition="in" filter="fade">
                                      <p:cBhvr>
                                        <p:cTn id="12" dur="500"/>
                                        <p:tgtEl>
                                          <p:spTgt spid="46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4">
                                            <p:txEl>
                                              <p:pRg st="2" end="2"/>
                                            </p:txEl>
                                          </p:spTgt>
                                        </p:tgtEl>
                                        <p:attrNameLst>
                                          <p:attrName>style.visibility</p:attrName>
                                        </p:attrNameLst>
                                      </p:cBhvr>
                                      <p:to>
                                        <p:strVal val="visible"/>
                                      </p:to>
                                    </p:set>
                                    <p:animEffect transition="in" filter="fade">
                                      <p:cBhvr>
                                        <p:cTn id="17" dur="500"/>
                                        <p:tgtEl>
                                          <p:spTgt spid="46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4">
                                            <p:txEl>
                                              <p:pRg st="3" end="3"/>
                                            </p:txEl>
                                          </p:spTgt>
                                        </p:tgtEl>
                                        <p:attrNameLst>
                                          <p:attrName>style.visibility</p:attrName>
                                        </p:attrNameLst>
                                      </p:cBhvr>
                                      <p:to>
                                        <p:strVal val="visible"/>
                                      </p:to>
                                    </p:set>
                                    <p:animEffect transition="in" filter="fade">
                                      <p:cBhvr>
                                        <p:cTn id="22" dur="500"/>
                                        <p:tgtEl>
                                          <p:spTgt spid="46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4">
                                            <p:txEl>
                                              <p:pRg st="4" end="4"/>
                                            </p:txEl>
                                          </p:spTgt>
                                        </p:tgtEl>
                                        <p:attrNameLst>
                                          <p:attrName>style.visibility</p:attrName>
                                        </p:attrNameLst>
                                      </p:cBhvr>
                                      <p:to>
                                        <p:strVal val="visible"/>
                                      </p:to>
                                    </p:set>
                                    <p:animEffect transition="in" filter="fade">
                                      <p:cBhvr>
                                        <p:cTn id="27" dur="500"/>
                                        <p:tgtEl>
                                          <p:spTgt spid="46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64">
                                            <p:txEl>
                                              <p:pRg st="5" end="5"/>
                                            </p:txEl>
                                          </p:spTgt>
                                        </p:tgtEl>
                                        <p:attrNameLst>
                                          <p:attrName>style.visibility</p:attrName>
                                        </p:attrNameLst>
                                      </p:cBhvr>
                                      <p:to>
                                        <p:strVal val="visible"/>
                                      </p:to>
                                    </p:set>
                                    <p:animEffect transition="in" filter="fade">
                                      <p:cBhvr>
                                        <p:cTn id="32" dur="500"/>
                                        <p:tgtEl>
                                          <p:spTgt spid="46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64">
                                            <p:txEl>
                                              <p:pRg st="6" end="6"/>
                                            </p:txEl>
                                          </p:spTgt>
                                        </p:tgtEl>
                                        <p:attrNameLst>
                                          <p:attrName>style.visibility</p:attrName>
                                        </p:attrNameLst>
                                      </p:cBhvr>
                                      <p:to>
                                        <p:strVal val="visible"/>
                                      </p:to>
                                    </p:set>
                                    <p:animEffect transition="in" filter="fade">
                                      <p:cBhvr>
                                        <p:cTn id="37" dur="500"/>
                                        <p:tgtEl>
                                          <p:spTgt spid="46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64">
                                            <p:txEl>
                                              <p:pRg st="7" end="7"/>
                                            </p:txEl>
                                          </p:spTgt>
                                        </p:tgtEl>
                                        <p:attrNameLst>
                                          <p:attrName>style.visibility</p:attrName>
                                        </p:attrNameLst>
                                      </p:cBhvr>
                                      <p:to>
                                        <p:strVal val="visible"/>
                                      </p:to>
                                    </p:set>
                                    <p:animEffect transition="in" filter="fade">
                                      <p:cBhvr>
                                        <p:cTn id="42" dur="500"/>
                                        <p:tgtEl>
                                          <p:spTgt spid="46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64">
                                            <p:txEl>
                                              <p:pRg st="8" end="8"/>
                                            </p:txEl>
                                          </p:spTgt>
                                        </p:tgtEl>
                                        <p:attrNameLst>
                                          <p:attrName>style.visibility</p:attrName>
                                        </p:attrNameLst>
                                      </p:cBhvr>
                                      <p:to>
                                        <p:strVal val="visible"/>
                                      </p:to>
                                    </p:set>
                                    <p:animEffect transition="in" filter="fade">
                                      <p:cBhvr>
                                        <p:cTn id="47" dur="500"/>
                                        <p:tgtEl>
                                          <p:spTgt spid="46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64">
                                            <p:txEl>
                                              <p:pRg st="9" end="9"/>
                                            </p:txEl>
                                          </p:spTgt>
                                        </p:tgtEl>
                                        <p:attrNameLst>
                                          <p:attrName>style.visibility</p:attrName>
                                        </p:attrNameLst>
                                      </p:cBhvr>
                                      <p:to>
                                        <p:strVal val="visible"/>
                                      </p:to>
                                    </p:set>
                                    <p:animEffect transition="in" filter="fade">
                                      <p:cBhvr>
                                        <p:cTn id="52" dur="500"/>
                                        <p:tgtEl>
                                          <p:spTgt spid="46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64">
                                            <p:txEl>
                                              <p:pRg st="10" end="10"/>
                                            </p:txEl>
                                          </p:spTgt>
                                        </p:tgtEl>
                                        <p:attrNameLst>
                                          <p:attrName>style.visibility</p:attrName>
                                        </p:attrNameLst>
                                      </p:cBhvr>
                                      <p:to>
                                        <p:strVal val="visible"/>
                                      </p:to>
                                    </p:set>
                                    <p:animEffect transition="in" filter="fade">
                                      <p:cBhvr>
                                        <p:cTn id="57" dur="500"/>
                                        <p:tgtEl>
                                          <p:spTgt spid="464">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65"/>
                                        </p:tgtEl>
                                        <p:attrNameLst>
                                          <p:attrName>style.visibility</p:attrName>
                                        </p:attrNameLst>
                                      </p:cBhvr>
                                      <p:to>
                                        <p:strVal val="visible"/>
                                      </p:to>
                                    </p:set>
                                    <p:animEffect transition="in" filter="fade">
                                      <p:cBhvr>
                                        <p:cTn id="62" dur="500"/>
                                        <p:tgtEl>
                                          <p:spTgt spid="46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66"/>
                                        </p:tgtEl>
                                        <p:attrNameLst>
                                          <p:attrName>style.visibility</p:attrName>
                                        </p:attrNameLst>
                                      </p:cBhvr>
                                      <p:to>
                                        <p:strVal val="visible"/>
                                      </p:to>
                                    </p:set>
                                    <p:animEffect transition="in" filter="fade">
                                      <p:cBhvr>
                                        <p:cTn id="67" dur="500"/>
                                        <p:tgtEl>
                                          <p:spTgt spid="4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24"/>
          <p:cNvSpPr txBox="1"/>
          <p:nvPr/>
        </p:nvSpPr>
        <p:spPr>
          <a:xfrm>
            <a:off x="5893140" y="3053448"/>
            <a:ext cx="6098344" cy="736355"/>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s-ES" sz="2000">
                <a:solidFill>
                  <a:schemeClr val="dk1"/>
                </a:solidFill>
                <a:latin typeface="Calibri"/>
                <a:ea typeface="Calibri"/>
                <a:cs typeface="Calibri"/>
                <a:sym typeface="Calibri"/>
              </a:rPr>
              <a:t>Cuando voy a construir una casa primero requiero el terreno:</a:t>
            </a:r>
            <a:endParaRPr/>
          </a:p>
        </p:txBody>
      </p:sp>
      <p:sp>
        <p:nvSpPr>
          <p:cNvPr id="472" name="Google Shape;472;p24"/>
          <p:cNvSpPr txBox="1"/>
          <p:nvPr/>
        </p:nvSpPr>
        <p:spPr>
          <a:xfrm>
            <a:off x="6361043" y="4916870"/>
            <a:ext cx="5009322" cy="407035"/>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None/>
            </a:pPr>
            <a:r>
              <a:rPr lang="es-ES" sz="2000">
                <a:solidFill>
                  <a:schemeClr val="dk1"/>
                </a:solidFill>
                <a:latin typeface="Calibri"/>
                <a:ea typeface="Calibri"/>
                <a:cs typeface="Calibri"/>
                <a:sym typeface="Calibri"/>
              </a:rPr>
              <a:t>StatefulWidget - StatelessWidget</a:t>
            </a:r>
            <a:endParaRPr sz="2000">
              <a:solidFill>
                <a:schemeClr val="dk1"/>
              </a:solidFill>
              <a:latin typeface="Calibri"/>
              <a:ea typeface="Calibri"/>
              <a:cs typeface="Calibri"/>
              <a:sym typeface="Calibri"/>
            </a:endParaRPr>
          </a:p>
        </p:txBody>
      </p:sp>
      <p:pic>
        <p:nvPicPr>
          <p:cNvPr id="473" name="Google Shape;473;p24" descr="Un hombre en un campo de pasto&#10;&#10;Descripción generada automáticamente"/>
          <p:cNvPicPr preferRelativeResize="0"/>
          <p:nvPr/>
        </p:nvPicPr>
        <p:blipFill rotWithShape="1">
          <a:blip r:embed="rId3">
            <a:alphaModFix/>
          </a:blip>
          <a:srcRect/>
          <a:stretch/>
        </p:blipFill>
        <p:spPr>
          <a:xfrm>
            <a:off x="821635" y="2452724"/>
            <a:ext cx="4627527" cy="3081970"/>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1"/>
                                        </p:tgtEl>
                                        <p:attrNameLst>
                                          <p:attrName>style.visibility</p:attrName>
                                        </p:attrNameLst>
                                      </p:cBhvr>
                                      <p:to>
                                        <p:strVal val="visible"/>
                                      </p:to>
                                    </p:set>
                                    <p:animEffect transition="in" filter="fade">
                                      <p:cBhvr>
                                        <p:cTn id="7" dur="500"/>
                                        <p:tgtEl>
                                          <p:spTgt spid="4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2"/>
                                        </p:tgtEl>
                                        <p:attrNameLst>
                                          <p:attrName>style.visibility</p:attrName>
                                        </p:attrNameLst>
                                      </p:cBhvr>
                                      <p:to>
                                        <p:strVal val="visible"/>
                                      </p:to>
                                    </p:set>
                                    <p:animEffect transition="in" filter="fade">
                                      <p:cBhvr>
                                        <p:cTn id="12" dur="500"/>
                                        <p:tgtEl>
                                          <p:spTgt spid="4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pic>
        <p:nvPicPr>
          <p:cNvPr id="478" name="Google Shape;478;p25" descr="Icono&#10;&#10;Descripción generada automáticamente"/>
          <p:cNvPicPr preferRelativeResize="0"/>
          <p:nvPr/>
        </p:nvPicPr>
        <p:blipFill rotWithShape="1">
          <a:blip r:embed="rId3">
            <a:alphaModFix/>
          </a:blip>
          <a:srcRect t="38263" b="1"/>
          <a:stretch/>
        </p:blipFill>
        <p:spPr>
          <a:xfrm>
            <a:off x="3657905" y="3517900"/>
            <a:ext cx="4876190" cy="3010376"/>
          </a:xfrm>
          <a:prstGeom prst="rect">
            <a:avLst/>
          </a:prstGeom>
          <a:noFill/>
          <a:ln>
            <a:noFill/>
          </a:ln>
        </p:spPr>
      </p:pic>
      <p:sp>
        <p:nvSpPr>
          <p:cNvPr id="479" name="Google Shape;479;p25"/>
          <p:cNvSpPr/>
          <p:nvPr/>
        </p:nvSpPr>
        <p:spPr>
          <a:xfrm>
            <a:off x="119092" y="1955018"/>
            <a:ext cx="5075208" cy="1194582"/>
          </a:xfrm>
          <a:prstGeom prst="wedgeEllipseCallout">
            <a:avLst>
              <a:gd name="adj1" fmla="val 39293"/>
              <a:gd name="adj2" fmla="val 64918"/>
            </a:avLst>
          </a:prstGeom>
          <a:gradFill>
            <a:gsLst>
              <a:gs pos="0">
                <a:srgbClr val="70A5DA"/>
              </a:gs>
              <a:gs pos="50000">
                <a:srgbClr val="539BDB"/>
              </a:gs>
              <a:gs pos="100000">
                <a:srgbClr val="4288C8"/>
              </a:gs>
            </a:gsLst>
            <a:lin ang="5400000" scaled="0"/>
          </a:gradFill>
          <a:ln w="9525"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2800" b="1">
                <a:solidFill>
                  <a:schemeClr val="lt1"/>
                </a:solidFill>
                <a:latin typeface="Calibri"/>
                <a:ea typeface="Calibri"/>
                <a:cs typeface="Calibri"/>
                <a:sym typeface="Calibri"/>
              </a:rPr>
              <a:t>Amigo, he comprado un terreno.</a:t>
            </a:r>
            <a:endParaRPr sz="2800" b="1">
              <a:solidFill>
                <a:schemeClr val="lt1"/>
              </a:solidFill>
              <a:latin typeface="Calibri"/>
              <a:ea typeface="Calibri"/>
              <a:cs typeface="Calibri"/>
              <a:sym typeface="Calibri"/>
            </a:endParaRPr>
          </a:p>
        </p:txBody>
      </p:sp>
      <p:sp>
        <p:nvSpPr>
          <p:cNvPr id="480" name="Google Shape;480;p25"/>
          <p:cNvSpPr/>
          <p:nvPr/>
        </p:nvSpPr>
        <p:spPr>
          <a:xfrm>
            <a:off x="7670800" y="1758168"/>
            <a:ext cx="4521200" cy="1575582"/>
          </a:xfrm>
          <a:prstGeom prst="wedgeEllipseCallout">
            <a:avLst>
              <a:gd name="adj1" fmla="val -30608"/>
              <a:gd name="adj2" fmla="val 72978"/>
            </a:avLst>
          </a:prstGeom>
          <a:gradFill>
            <a:gsLst>
              <a:gs pos="0">
                <a:srgbClr val="FFC647"/>
              </a:gs>
              <a:gs pos="50000">
                <a:srgbClr val="FFC600"/>
              </a:gs>
              <a:gs pos="100000">
                <a:srgbClr val="E3B400"/>
              </a:gs>
            </a:gsLst>
            <a:lin ang="5400000" scaled="0"/>
          </a:grad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b="1">
              <a:solidFill>
                <a:schemeClr val="lt1"/>
              </a:solidFill>
              <a:latin typeface="Calibri"/>
              <a:ea typeface="Calibri"/>
              <a:cs typeface="Calibri"/>
              <a:sym typeface="Calibri"/>
            </a:endParaRPr>
          </a:p>
          <a:p>
            <a:pPr marL="0" marR="0" lvl="0" indent="0" algn="ctr" rtl="0">
              <a:spcBef>
                <a:spcPts val="0"/>
              </a:spcBef>
              <a:spcAft>
                <a:spcPts val="0"/>
              </a:spcAft>
              <a:buNone/>
            </a:pPr>
            <a:r>
              <a:rPr lang="es-ES" sz="2400" b="1">
                <a:solidFill>
                  <a:schemeClr val="lt1"/>
                </a:solidFill>
                <a:latin typeface="Calibri"/>
                <a:ea typeface="Calibri"/>
                <a:cs typeface="Calibri"/>
                <a:sym typeface="Calibri"/>
              </a:rPr>
              <a:t>¡Felicidades!</a:t>
            </a:r>
            <a:endParaRPr/>
          </a:p>
          <a:p>
            <a:pPr marL="0" marR="0" lvl="0" indent="0" algn="ctr" rtl="0">
              <a:spcBef>
                <a:spcPts val="0"/>
              </a:spcBef>
              <a:spcAft>
                <a:spcPts val="0"/>
              </a:spcAft>
              <a:buNone/>
            </a:pPr>
            <a:endParaRPr sz="900" b="1">
              <a:solidFill>
                <a:schemeClr val="lt1"/>
              </a:solidFill>
              <a:latin typeface="Calibri"/>
              <a:ea typeface="Calibri"/>
              <a:cs typeface="Calibri"/>
              <a:sym typeface="Calibri"/>
            </a:endParaRPr>
          </a:p>
          <a:p>
            <a:pPr marL="0" marR="0" lvl="0" indent="0" algn="ctr" rtl="0">
              <a:spcBef>
                <a:spcPts val="0"/>
              </a:spcBef>
              <a:spcAft>
                <a:spcPts val="0"/>
              </a:spcAft>
              <a:buNone/>
            </a:pPr>
            <a:r>
              <a:rPr lang="es-ES" sz="2400" b="1">
                <a:solidFill>
                  <a:schemeClr val="lt1"/>
                </a:solidFill>
                <a:latin typeface="Calibri"/>
                <a:ea typeface="Calibri"/>
                <a:cs typeface="Calibri"/>
                <a:sym typeface="Calibri"/>
              </a:rPr>
              <a:t>¿De cuántos metros cuadrados?</a:t>
            </a:r>
            <a:endParaRPr sz="2400" b="1">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9"/>
                                        </p:tgtEl>
                                        <p:attrNameLst>
                                          <p:attrName>style.visibility</p:attrName>
                                        </p:attrNameLst>
                                      </p:cBhvr>
                                      <p:to>
                                        <p:strVal val="visible"/>
                                      </p:to>
                                    </p:set>
                                    <p:animEffect transition="in" filter="fade">
                                      <p:cBhvr>
                                        <p:cTn id="7" dur="500"/>
                                        <p:tgtEl>
                                          <p:spTgt spid="4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0"/>
                                        </p:tgtEl>
                                        <p:attrNameLst>
                                          <p:attrName>style.visibility</p:attrName>
                                        </p:attrNameLst>
                                      </p:cBhvr>
                                      <p:to>
                                        <p:strVal val="visible"/>
                                      </p:to>
                                    </p:set>
                                    <p:animEffect transition="in" filter="fade">
                                      <p:cBhvr>
                                        <p:cTn id="12" dur="500"/>
                                        <p:tgtEl>
                                          <p:spTgt spid="4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pic>
        <p:nvPicPr>
          <p:cNvPr id="485" name="Google Shape;485;p26"/>
          <p:cNvPicPr preferRelativeResize="0"/>
          <p:nvPr/>
        </p:nvPicPr>
        <p:blipFill rotWithShape="1">
          <a:blip r:embed="rId3">
            <a:alphaModFix/>
          </a:blip>
          <a:srcRect/>
          <a:stretch/>
        </p:blipFill>
        <p:spPr>
          <a:xfrm>
            <a:off x="923517" y="2276218"/>
            <a:ext cx="5849166" cy="3677163"/>
          </a:xfrm>
          <a:prstGeom prst="rect">
            <a:avLst/>
          </a:prstGeom>
          <a:noFill/>
          <a:ln>
            <a:noFill/>
          </a:ln>
          <a:effectLst>
            <a:outerShdw blurRad="292100" dist="139700" dir="2700000" algn="tl" rotWithShape="0">
              <a:srgbClr val="333333">
                <a:alpha val="64705"/>
              </a:srgbClr>
            </a:outerShdw>
          </a:effectLst>
        </p:spPr>
      </p:pic>
      <p:cxnSp>
        <p:nvCxnSpPr>
          <p:cNvPr id="486" name="Google Shape;486;p26"/>
          <p:cNvCxnSpPr/>
          <p:nvPr/>
        </p:nvCxnSpPr>
        <p:spPr>
          <a:xfrm rot="10800000" flipH="1">
            <a:off x="4876800" y="1765300"/>
            <a:ext cx="2438400" cy="685800"/>
          </a:xfrm>
          <a:prstGeom prst="straightConnector1">
            <a:avLst/>
          </a:prstGeom>
          <a:noFill/>
          <a:ln w="38100" cap="flat" cmpd="sng">
            <a:solidFill>
              <a:srgbClr val="FF0000"/>
            </a:solidFill>
            <a:prstDash val="solid"/>
            <a:miter lim="800000"/>
            <a:headEnd type="oval" w="med" len="med"/>
            <a:tailEnd type="triangle" w="med" len="med"/>
          </a:ln>
        </p:spPr>
      </p:cxnSp>
      <p:cxnSp>
        <p:nvCxnSpPr>
          <p:cNvPr id="487" name="Google Shape;487;p26"/>
          <p:cNvCxnSpPr/>
          <p:nvPr/>
        </p:nvCxnSpPr>
        <p:spPr>
          <a:xfrm>
            <a:off x="4066200" y="5284232"/>
            <a:ext cx="3249000" cy="0"/>
          </a:xfrm>
          <a:prstGeom prst="straightConnector1">
            <a:avLst/>
          </a:prstGeom>
          <a:noFill/>
          <a:ln w="38100" cap="flat" cmpd="sng">
            <a:solidFill>
              <a:srgbClr val="FF0000"/>
            </a:solidFill>
            <a:prstDash val="solid"/>
            <a:miter lim="800000"/>
            <a:headEnd type="oval" w="med" len="med"/>
            <a:tailEnd type="triangle" w="med" len="med"/>
          </a:ln>
        </p:spPr>
      </p:cxnSp>
      <p:sp>
        <p:nvSpPr>
          <p:cNvPr id="488" name="Google Shape;488;p26"/>
          <p:cNvSpPr txBox="1"/>
          <p:nvPr/>
        </p:nvSpPr>
        <p:spPr>
          <a:xfrm>
            <a:off x="7543800" y="1580634"/>
            <a:ext cx="351790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dk1"/>
                </a:solidFill>
                <a:latin typeface="Calibri"/>
                <a:ea typeface="Calibri"/>
                <a:cs typeface="Calibri"/>
                <a:sym typeface="Calibri"/>
              </a:rPr>
              <a:t>Terreno donde voy a construir</a:t>
            </a:r>
            <a:endParaRPr sz="2000">
              <a:solidFill>
                <a:schemeClr val="dk1"/>
              </a:solidFill>
              <a:latin typeface="Calibri"/>
              <a:ea typeface="Calibri"/>
              <a:cs typeface="Calibri"/>
              <a:sym typeface="Calibri"/>
            </a:endParaRPr>
          </a:p>
        </p:txBody>
      </p:sp>
      <p:sp>
        <p:nvSpPr>
          <p:cNvPr id="489" name="Google Shape;489;p26"/>
          <p:cNvSpPr txBox="1"/>
          <p:nvPr/>
        </p:nvSpPr>
        <p:spPr>
          <a:xfrm>
            <a:off x="7633516" y="5099566"/>
            <a:ext cx="351790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dk1"/>
                </a:solidFill>
                <a:latin typeface="Calibri"/>
                <a:ea typeface="Calibri"/>
                <a:cs typeface="Calibri"/>
                <a:sym typeface="Calibri"/>
              </a:rPr>
              <a:t>Las dimensiones del terreno  </a:t>
            </a:r>
            <a:endParaRPr sz="2000">
              <a:solidFill>
                <a:schemeClr val="dk1"/>
              </a:solidFill>
              <a:latin typeface="Calibri"/>
              <a:ea typeface="Calibri"/>
              <a:cs typeface="Calibri"/>
              <a:sym typeface="Calibri"/>
            </a:endParaRPr>
          </a:p>
        </p:txBody>
      </p:sp>
      <p:sp>
        <p:nvSpPr>
          <p:cNvPr id="490" name="Google Shape;490;p26"/>
          <p:cNvSpPr txBox="1"/>
          <p:nvPr/>
        </p:nvSpPr>
        <p:spPr>
          <a:xfrm>
            <a:off x="7315200" y="5499676"/>
            <a:ext cx="3953283" cy="123707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7000"/>
              </a:lnSpc>
              <a:spcBef>
                <a:spcPts val="0"/>
              </a:spcBef>
              <a:spcAft>
                <a:spcPts val="0"/>
              </a:spcAft>
              <a:buClr>
                <a:schemeClr val="dk1"/>
              </a:buClr>
              <a:buSzPts val="1600"/>
              <a:buFont typeface="Calibri"/>
              <a:buChar char="-"/>
            </a:pPr>
            <a:r>
              <a:rPr lang="es-ES" sz="1600" i="1">
                <a:solidFill>
                  <a:schemeClr val="dk1"/>
                </a:solidFill>
                <a:latin typeface="Calibri"/>
                <a:ea typeface="Calibri"/>
                <a:cs typeface="Calibri"/>
                <a:sym typeface="Calibri"/>
              </a:rPr>
              <a:t>MaterialApp muestra unas dimensiones similares a una pantalla</a:t>
            </a:r>
            <a:endParaRPr/>
          </a:p>
          <a:p>
            <a:pPr marL="285750" marR="0" lvl="0" indent="-285750" algn="l" rtl="0">
              <a:lnSpc>
                <a:spcPct val="107000"/>
              </a:lnSpc>
              <a:spcBef>
                <a:spcPts val="800"/>
              </a:spcBef>
              <a:spcAft>
                <a:spcPts val="0"/>
              </a:spcAft>
              <a:buClr>
                <a:schemeClr val="dk1"/>
              </a:buClr>
              <a:buSzPts val="1600"/>
              <a:buFont typeface="Calibri"/>
              <a:buChar char="-"/>
            </a:pPr>
            <a:r>
              <a:rPr lang="es-ES" sz="1600" i="1">
                <a:solidFill>
                  <a:schemeClr val="dk1"/>
                </a:solidFill>
                <a:latin typeface="Calibri"/>
                <a:ea typeface="Calibri"/>
                <a:cs typeface="Calibri"/>
                <a:sym typeface="Calibri"/>
              </a:rPr>
              <a:t>Me permite organizar el direccionamiento (El ancho y alto)</a:t>
            </a:r>
            <a:endParaRPr sz="1600" i="1">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6"/>
                                        </p:tgtEl>
                                        <p:attrNameLst>
                                          <p:attrName>style.visibility</p:attrName>
                                        </p:attrNameLst>
                                      </p:cBhvr>
                                      <p:to>
                                        <p:strVal val="visible"/>
                                      </p:to>
                                    </p:set>
                                    <p:animEffect transition="in" filter="fade">
                                      <p:cBhvr>
                                        <p:cTn id="7" dur="500"/>
                                        <p:tgtEl>
                                          <p:spTgt spid="4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8">
                                            <p:txEl>
                                              <p:pRg st="0" end="0"/>
                                            </p:txEl>
                                          </p:spTgt>
                                        </p:tgtEl>
                                        <p:attrNameLst>
                                          <p:attrName>style.visibility</p:attrName>
                                        </p:attrNameLst>
                                      </p:cBhvr>
                                      <p:to>
                                        <p:strVal val="visible"/>
                                      </p:to>
                                    </p:set>
                                    <p:animEffect transition="in" filter="fade">
                                      <p:cBhvr>
                                        <p:cTn id="12" dur="500"/>
                                        <p:tgtEl>
                                          <p:spTgt spid="48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7"/>
                                        </p:tgtEl>
                                        <p:attrNameLst>
                                          <p:attrName>style.visibility</p:attrName>
                                        </p:attrNameLst>
                                      </p:cBhvr>
                                      <p:to>
                                        <p:strVal val="visible"/>
                                      </p:to>
                                    </p:set>
                                    <p:animEffect transition="in" filter="fade">
                                      <p:cBhvr>
                                        <p:cTn id="17" dur="500"/>
                                        <p:tgtEl>
                                          <p:spTgt spid="48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9"/>
                                        </p:tgtEl>
                                        <p:attrNameLst>
                                          <p:attrName>style.visibility</p:attrName>
                                        </p:attrNameLst>
                                      </p:cBhvr>
                                      <p:to>
                                        <p:strVal val="visible"/>
                                      </p:to>
                                    </p:set>
                                    <p:animEffect transition="in" filter="fade">
                                      <p:cBhvr>
                                        <p:cTn id="22" dur="500"/>
                                        <p:tgtEl>
                                          <p:spTgt spid="48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90"/>
                                        </p:tgtEl>
                                        <p:attrNameLst>
                                          <p:attrName>style.visibility</p:attrName>
                                        </p:attrNameLst>
                                      </p:cBhvr>
                                      <p:to>
                                        <p:strVal val="visible"/>
                                      </p:to>
                                    </p:set>
                                    <p:animEffect transition="in" filter="fade">
                                      <p:cBhvr>
                                        <p:cTn id="27" dur="500"/>
                                        <p:tgtEl>
                                          <p:spTgt spid="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pic>
        <p:nvPicPr>
          <p:cNvPr id="495" name="Google Shape;495;p27" descr="Icono&#10;&#10;Descripción generada automáticamente"/>
          <p:cNvPicPr preferRelativeResize="0"/>
          <p:nvPr/>
        </p:nvPicPr>
        <p:blipFill rotWithShape="1">
          <a:blip r:embed="rId3">
            <a:alphaModFix/>
          </a:blip>
          <a:srcRect t="38263" b="1"/>
          <a:stretch/>
        </p:blipFill>
        <p:spPr>
          <a:xfrm>
            <a:off x="3657905" y="3517900"/>
            <a:ext cx="4876190" cy="3010376"/>
          </a:xfrm>
          <a:prstGeom prst="rect">
            <a:avLst/>
          </a:prstGeom>
          <a:noFill/>
          <a:ln>
            <a:noFill/>
          </a:ln>
        </p:spPr>
      </p:pic>
      <p:sp>
        <p:nvSpPr>
          <p:cNvPr id="496" name="Google Shape;496;p27"/>
          <p:cNvSpPr/>
          <p:nvPr/>
        </p:nvSpPr>
        <p:spPr>
          <a:xfrm>
            <a:off x="119092" y="1955018"/>
            <a:ext cx="5075208" cy="1194582"/>
          </a:xfrm>
          <a:prstGeom prst="wedgeEllipseCallout">
            <a:avLst>
              <a:gd name="adj1" fmla="val 39293"/>
              <a:gd name="adj2" fmla="val 64918"/>
            </a:avLst>
          </a:prstGeom>
          <a:gradFill>
            <a:gsLst>
              <a:gs pos="0">
                <a:srgbClr val="70A5DA"/>
              </a:gs>
              <a:gs pos="50000">
                <a:srgbClr val="539BDB"/>
              </a:gs>
              <a:gs pos="100000">
                <a:srgbClr val="4288C8"/>
              </a:gs>
            </a:gsLst>
            <a:lin ang="5400000" scaled="0"/>
          </a:gradFill>
          <a:ln w="9525"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2800" b="1">
                <a:solidFill>
                  <a:schemeClr val="lt1"/>
                </a:solidFill>
                <a:latin typeface="Calibri"/>
                <a:ea typeface="Calibri"/>
                <a:cs typeface="Calibri"/>
                <a:sym typeface="Calibri"/>
              </a:rPr>
              <a:t>¡Aún nada!</a:t>
            </a:r>
            <a:endParaRPr sz="2800" b="1">
              <a:solidFill>
                <a:schemeClr val="lt1"/>
              </a:solidFill>
              <a:latin typeface="Calibri"/>
              <a:ea typeface="Calibri"/>
              <a:cs typeface="Calibri"/>
              <a:sym typeface="Calibri"/>
            </a:endParaRPr>
          </a:p>
        </p:txBody>
      </p:sp>
      <p:sp>
        <p:nvSpPr>
          <p:cNvPr id="497" name="Google Shape;497;p27"/>
          <p:cNvSpPr/>
          <p:nvPr/>
        </p:nvSpPr>
        <p:spPr>
          <a:xfrm>
            <a:off x="7670800" y="1758168"/>
            <a:ext cx="4521200" cy="1575582"/>
          </a:xfrm>
          <a:prstGeom prst="wedgeEllipseCallout">
            <a:avLst>
              <a:gd name="adj1" fmla="val -30608"/>
              <a:gd name="adj2" fmla="val 72978"/>
            </a:avLst>
          </a:prstGeom>
          <a:gradFill>
            <a:gsLst>
              <a:gs pos="0">
                <a:srgbClr val="FFC647"/>
              </a:gs>
              <a:gs pos="50000">
                <a:srgbClr val="FFC600"/>
              </a:gs>
              <a:gs pos="100000">
                <a:srgbClr val="E3B400"/>
              </a:gs>
            </a:gsLst>
            <a:lin ang="5400000" scaled="0"/>
          </a:grad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2400" b="1">
                <a:solidFill>
                  <a:schemeClr val="lt1"/>
                </a:solidFill>
                <a:latin typeface="Calibri"/>
                <a:ea typeface="Calibri"/>
                <a:cs typeface="Calibri"/>
                <a:sym typeface="Calibri"/>
              </a:rPr>
              <a:t>¿Qué has construido en el terreno?</a:t>
            </a:r>
            <a:endParaRPr sz="800" b="1">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7"/>
                                        </p:tgtEl>
                                        <p:attrNameLst>
                                          <p:attrName>style.visibility</p:attrName>
                                        </p:attrNameLst>
                                      </p:cBhvr>
                                      <p:to>
                                        <p:strVal val="visible"/>
                                      </p:to>
                                    </p:set>
                                    <p:animEffect transition="in" filter="fade">
                                      <p:cBhvr>
                                        <p:cTn id="7" dur="500"/>
                                        <p:tgtEl>
                                          <p:spTgt spid="4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6"/>
                                        </p:tgtEl>
                                        <p:attrNameLst>
                                          <p:attrName>style.visibility</p:attrName>
                                        </p:attrNameLst>
                                      </p:cBhvr>
                                      <p:to>
                                        <p:strVal val="visible"/>
                                      </p:to>
                                    </p:set>
                                    <p:animEffect transition="in" filter="fade">
                                      <p:cBhvr>
                                        <p:cTn id="12" dur="500"/>
                                        <p:tgtEl>
                                          <p:spTgt spid="4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502" name="Google Shape;502;p28"/>
          <p:cNvPicPr preferRelativeResize="0"/>
          <p:nvPr/>
        </p:nvPicPr>
        <p:blipFill rotWithShape="1">
          <a:blip r:embed="rId3">
            <a:alphaModFix/>
          </a:blip>
          <a:srcRect/>
          <a:stretch/>
        </p:blipFill>
        <p:spPr>
          <a:xfrm>
            <a:off x="1059543" y="1734621"/>
            <a:ext cx="5326347" cy="4864086"/>
          </a:xfrm>
          <a:prstGeom prst="rect">
            <a:avLst/>
          </a:prstGeom>
          <a:noFill/>
          <a:ln>
            <a:noFill/>
          </a:ln>
          <a:effectLst>
            <a:outerShdw blurRad="292100" dist="139700" dir="2700000" algn="tl" rotWithShape="0">
              <a:srgbClr val="333333">
                <a:alpha val="64705"/>
              </a:srgbClr>
            </a:outerShdw>
          </a:effectLst>
        </p:spPr>
      </p:pic>
      <p:sp>
        <p:nvSpPr>
          <p:cNvPr id="503" name="Google Shape;503;p28"/>
          <p:cNvSpPr txBox="1"/>
          <p:nvPr/>
        </p:nvSpPr>
        <p:spPr>
          <a:xfrm>
            <a:off x="7225431" y="3430309"/>
            <a:ext cx="3645769" cy="73635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2000">
                <a:solidFill>
                  <a:schemeClr val="dk1"/>
                </a:solidFill>
                <a:latin typeface="Calibri"/>
                <a:ea typeface="Calibri"/>
                <a:cs typeface="Calibri"/>
                <a:sym typeface="Calibri"/>
              </a:rPr>
              <a:t>Al ejecutar el programa no tendremos nada aún.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3"/>
                                        </p:tgtEl>
                                        <p:attrNameLst>
                                          <p:attrName>style.visibility</p:attrName>
                                        </p:attrNameLst>
                                      </p:cBhvr>
                                      <p:to>
                                        <p:strVal val="visible"/>
                                      </p:to>
                                    </p:set>
                                    <p:animEffect transition="in" filter="fade">
                                      <p:cBhvr>
                                        <p:cTn id="7" dur="500"/>
                                        <p:tgtEl>
                                          <p:spTgt spid="5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29"/>
          <p:cNvSpPr txBox="1"/>
          <p:nvPr/>
        </p:nvSpPr>
        <p:spPr>
          <a:xfrm>
            <a:off x="229545" y="1732137"/>
            <a:ext cx="9625655" cy="40703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2000">
                <a:solidFill>
                  <a:schemeClr val="dk1"/>
                </a:solidFill>
                <a:latin typeface="Calibri"/>
                <a:ea typeface="Calibri"/>
                <a:cs typeface="Calibri"/>
                <a:sym typeface="Calibri"/>
              </a:rPr>
              <a:t>Ahora miremos algunas características: </a:t>
            </a:r>
            <a:endParaRPr/>
          </a:p>
        </p:txBody>
      </p:sp>
      <p:pic>
        <p:nvPicPr>
          <p:cNvPr id="509" name="Google Shape;509;p29" descr="Window"/>
          <p:cNvPicPr preferRelativeResize="0"/>
          <p:nvPr/>
        </p:nvPicPr>
        <p:blipFill rotWithShape="1">
          <a:blip r:embed="rId3">
            <a:alphaModFix/>
          </a:blip>
          <a:srcRect/>
          <a:stretch/>
        </p:blipFill>
        <p:spPr>
          <a:xfrm>
            <a:off x="3557588" y="2189592"/>
            <a:ext cx="6575354" cy="4530522"/>
          </a:xfrm>
          <a:prstGeom prst="rect">
            <a:avLst/>
          </a:prstGeom>
          <a:noFill/>
          <a:ln>
            <a:noFill/>
          </a:ln>
        </p:spPr>
      </p:pic>
      <p:cxnSp>
        <p:nvCxnSpPr>
          <p:cNvPr id="510" name="Google Shape;510;p29"/>
          <p:cNvCxnSpPr/>
          <p:nvPr/>
        </p:nvCxnSpPr>
        <p:spPr>
          <a:xfrm>
            <a:off x="4390571" y="5915479"/>
            <a:ext cx="2394858" cy="0"/>
          </a:xfrm>
          <a:prstGeom prst="straightConnector1">
            <a:avLst/>
          </a:prstGeom>
          <a:noFill/>
          <a:ln w="57150" cap="flat" cmpd="sng">
            <a:solidFill>
              <a:srgbClr val="FF0000"/>
            </a:solidFill>
            <a:prstDash val="solid"/>
            <a:miter lim="800000"/>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8"/>
                                        </p:tgtEl>
                                        <p:attrNameLst>
                                          <p:attrName>style.visibility</p:attrName>
                                        </p:attrNameLst>
                                      </p:cBhvr>
                                      <p:to>
                                        <p:strVal val="visible"/>
                                      </p:to>
                                    </p:set>
                                    <p:animEffect transition="in" filter="fade">
                                      <p:cBhvr>
                                        <p:cTn id="7" dur="500"/>
                                        <p:tgtEl>
                                          <p:spTgt spid="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3" descr="GitHub - DanielArturoAlejoAlvarez/TouchMe-MobileApp-Dart-And-Flutter:  Software of Application using Dart, Flutter, Kotlin,Swift,Objective-C, and  NodeJS"/>
          <p:cNvPicPr preferRelativeResize="0"/>
          <p:nvPr/>
        </p:nvPicPr>
        <p:blipFill rotWithShape="1">
          <a:blip r:embed="rId3">
            <a:alphaModFix/>
          </a:blip>
          <a:srcRect/>
          <a:stretch/>
        </p:blipFill>
        <p:spPr>
          <a:xfrm>
            <a:off x="385520" y="1727126"/>
            <a:ext cx="11420959" cy="4647070"/>
          </a:xfrm>
          <a:prstGeom prst="roundRect">
            <a:avLst>
              <a:gd name="adj" fmla="val 16667"/>
            </a:avLst>
          </a:prstGeom>
          <a:noFill/>
          <a:ln>
            <a:noFill/>
          </a:ln>
          <a:effectLst>
            <a:outerShdw blurRad="76200" dist="38100" dir="7800000" algn="tl" rotWithShape="0">
              <a:srgbClr val="000000">
                <a:alpha val="4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pic>
        <p:nvPicPr>
          <p:cNvPr id="515" name="Google Shape;515;p30" descr="Icono&#10;&#10;Descripción generada automáticamente"/>
          <p:cNvPicPr preferRelativeResize="0"/>
          <p:nvPr/>
        </p:nvPicPr>
        <p:blipFill rotWithShape="1">
          <a:blip r:embed="rId3">
            <a:alphaModFix/>
          </a:blip>
          <a:srcRect t="38263" b="1"/>
          <a:stretch/>
        </p:blipFill>
        <p:spPr>
          <a:xfrm>
            <a:off x="3657905" y="3517900"/>
            <a:ext cx="4876190" cy="3010376"/>
          </a:xfrm>
          <a:prstGeom prst="rect">
            <a:avLst/>
          </a:prstGeom>
          <a:noFill/>
          <a:ln>
            <a:noFill/>
          </a:ln>
        </p:spPr>
      </p:pic>
      <p:sp>
        <p:nvSpPr>
          <p:cNvPr id="516" name="Google Shape;516;p30"/>
          <p:cNvSpPr/>
          <p:nvPr/>
        </p:nvSpPr>
        <p:spPr>
          <a:xfrm>
            <a:off x="119092" y="1955018"/>
            <a:ext cx="5075208" cy="1194582"/>
          </a:xfrm>
          <a:prstGeom prst="wedgeEllipseCallout">
            <a:avLst>
              <a:gd name="adj1" fmla="val 39293"/>
              <a:gd name="adj2" fmla="val 64918"/>
            </a:avLst>
          </a:prstGeom>
          <a:gradFill>
            <a:gsLst>
              <a:gs pos="0">
                <a:srgbClr val="70A5DA"/>
              </a:gs>
              <a:gs pos="50000">
                <a:srgbClr val="539BDB"/>
              </a:gs>
              <a:gs pos="100000">
                <a:srgbClr val="4288C8"/>
              </a:gs>
            </a:gsLst>
            <a:lin ang="5400000" scaled="0"/>
          </a:gradFill>
          <a:ln w="9525"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2800" b="1">
                <a:solidFill>
                  <a:schemeClr val="lt1"/>
                </a:solidFill>
                <a:latin typeface="Calibri"/>
                <a:ea typeface="Calibri"/>
                <a:cs typeface="Calibri"/>
                <a:sym typeface="Calibri"/>
              </a:rPr>
              <a:t>¡Aún nada! Únicamente le coloqué un </a:t>
            </a:r>
            <a:r>
              <a:rPr lang="es-ES" sz="2800" b="1">
                <a:solidFill>
                  <a:srgbClr val="FF0000"/>
                </a:solidFill>
                <a:latin typeface="Calibri"/>
                <a:ea typeface="Calibri"/>
                <a:cs typeface="Calibri"/>
                <a:sym typeface="Calibri"/>
              </a:rPr>
              <a:t>letrero</a:t>
            </a:r>
            <a:r>
              <a:rPr lang="es-ES" sz="2800" b="1">
                <a:solidFill>
                  <a:schemeClr val="lt1"/>
                </a:solidFill>
                <a:latin typeface="Calibri"/>
                <a:ea typeface="Calibri"/>
                <a:cs typeface="Calibri"/>
                <a:sym typeface="Calibri"/>
              </a:rPr>
              <a:t>.</a:t>
            </a:r>
            <a:endParaRPr sz="2800" b="1">
              <a:solidFill>
                <a:schemeClr val="lt1"/>
              </a:solidFill>
              <a:latin typeface="Calibri"/>
              <a:ea typeface="Calibri"/>
              <a:cs typeface="Calibri"/>
              <a:sym typeface="Calibri"/>
            </a:endParaRPr>
          </a:p>
        </p:txBody>
      </p:sp>
      <p:sp>
        <p:nvSpPr>
          <p:cNvPr id="517" name="Google Shape;517;p30"/>
          <p:cNvSpPr/>
          <p:nvPr/>
        </p:nvSpPr>
        <p:spPr>
          <a:xfrm>
            <a:off x="7670800" y="1758168"/>
            <a:ext cx="4521200" cy="1575582"/>
          </a:xfrm>
          <a:prstGeom prst="wedgeEllipseCallout">
            <a:avLst>
              <a:gd name="adj1" fmla="val -30608"/>
              <a:gd name="adj2" fmla="val 72978"/>
            </a:avLst>
          </a:prstGeom>
          <a:gradFill>
            <a:gsLst>
              <a:gs pos="0">
                <a:srgbClr val="FFC647"/>
              </a:gs>
              <a:gs pos="50000">
                <a:srgbClr val="FFC600"/>
              </a:gs>
              <a:gs pos="100000">
                <a:srgbClr val="E3B400"/>
              </a:gs>
            </a:gsLst>
            <a:lin ang="5400000" scaled="0"/>
          </a:grad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2400" b="1">
                <a:solidFill>
                  <a:schemeClr val="lt1"/>
                </a:solidFill>
                <a:latin typeface="Calibri"/>
                <a:ea typeface="Calibri"/>
                <a:cs typeface="Calibri"/>
                <a:sym typeface="Calibri"/>
              </a:rPr>
              <a:t>¿Qué has construido en el terreno?</a:t>
            </a:r>
            <a:endParaRPr sz="800" b="1">
              <a:solidFill>
                <a:schemeClr val="lt1"/>
              </a:solidFill>
              <a:latin typeface="Calibri"/>
              <a:ea typeface="Calibri"/>
              <a:cs typeface="Calibri"/>
              <a:sym typeface="Calibri"/>
            </a:endParaRPr>
          </a:p>
        </p:txBody>
      </p:sp>
      <p:sp>
        <p:nvSpPr>
          <p:cNvPr id="518" name="Google Shape;518;p30"/>
          <p:cNvSpPr txBox="1"/>
          <p:nvPr/>
        </p:nvSpPr>
        <p:spPr>
          <a:xfrm>
            <a:off x="11351985" y="6343610"/>
            <a:ext cx="84001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i="1">
                <a:solidFill>
                  <a:schemeClr val="dk1"/>
                </a:solidFill>
                <a:latin typeface="Calibri"/>
                <a:ea typeface="Calibri"/>
                <a:cs typeface="Calibri"/>
                <a:sym typeface="Calibri"/>
              </a:rPr>
              <a:t>title</a:t>
            </a:r>
            <a:endParaRPr sz="1800" i="1">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7"/>
                                        </p:tgtEl>
                                        <p:attrNameLst>
                                          <p:attrName>style.visibility</p:attrName>
                                        </p:attrNameLst>
                                      </p:cBhvr>
                                      <p:to>
                                        <p:strVal val="visible"/>
                                      </p:to>
                                    </p:set>
                                    <p:animEffect transition="in" filter="fade">
                                      <p:cBhvr>
                                        <p:cTn id="7" dur="500"/>
                                        <p:tgtEl>
                                          <p:spTgt spid="5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6"/>
                                        </p:tgtEl>
                                        <p:attrNameLst>
                                          <p:attrName>style.visibility</p:attrName>
                                        </p:attrNameLst>
                                      </p:cBhvr>
                                      <p:to>
                                        <p:strVal val="visible"/>
                                      </p:to>
                                    </p:set>
                                    <p:animEffect transition="in" filter="fade">
                                      <p:cBhvr>
                                        <p:cTn id="12" dur="500"/>
                                        <p:tgtEl>
                                          <p:spTgt spid="5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8"/>
                                        </p:tgtEl>
                                        <p:attrNameLst>
                                          <p:attrName>style.visibility</p:attrName>
                                        </p:attrNameLst>
                                      </p:cBhvr>
                                      <p:to>
                                        <p:strVal val="visible"/>
                                      </p:to>
                                    </p:set>
                                    <p:animEffect transition="in" filter="fade">
                                      <p:cBhvr>
                                        <p:cTn id="17" dur="500"/>
                                        <p:tgtEl>
                                          <p:spTgt spid="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pic>
        <p:nvPicPr>
          <p:cNvPr id="523" name="Google Shape;523;p31"/>
          <p:cNvPicPr preferRelativeResize="0"/>
          <p:nvPr/>
        </p:nvPicPr>
        <p:blipFill rotWithShape="1">
          <a:blip r:embed="rId3">
            <a:alphaModFix/>
          </a:blip>
          <a:srcRect/>
          <a:stretch/>
        </p:blipFill>
        <p:spPr>
          <a:xfrm>
            <a:off x="3485351" y="1659176"/>
            <a:ext cx="5221297" cy="5198824"/>
          </a:xfrm>
          <a:prstGeom prst="rect">
            <a:avLst/>
          </a:prstGeom>
          <a:noFill/>
          <a:ln>
            <a:noFill/>
          </a:ln>
          <a:effectLst>
            <a:outerShdw blurRad="292100" dist="139700" dir="2700000" algn="tl" rotWithShape="0">
              <a:srgbClr val="333333">
                <a:alpha val="64705"/>
              </a:srgbClr>
            </a:outerShdw>
          </a:effectLst>
        </p:spPr>
      </p:pic>
      <p:sp>
        <p:nvSpPr>
          <p:cNvPr id="524" name="Google Shape;524;p31"/>
          <p:cNvSpPr/>
          <p:nvPr/>
        </p:nvSpPr>
        <p:spPr>
          <a:xfrm>
            <a:off x="3062514" y="1659176"/>
            <a:ext cx="2598057" cy="474424"/>
          </a:xfrm>
          <a:prstGeom prst="ellipse">
            <a:avLst/>
          </a:prstGeom>
          <a:noFill/>
          <a:ln w="571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4"/>
                                        </p:tgtEl>
                                        <p:attrNameLst>
                                          <p:attrName>style.visibility</p:attrName>
                                        </p:attrNameLst>
                                      </p:cBhvr>
                                      <p:to>
                                        <p:strVal val="visible"/>
                                      </p:to>
                                    </p:set>
                                    <p:animEffect transition="in" filter="fade">
                                      <p:cBhvr>
                                        <p:cTn id="7" dur="500"/>
                                        <p:tgtEl>
                                          <p:spTgt spid="5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pic>
        <p:nvPicPr>
          <p:cNvPr id="529" name="Google Shape;529;p32" descr="Captura de pantalla de un celular&#10;&#10;Descripción generada automáticamente"/>
          <p:cNvPicPr preferRelativeResize="0"/>
          <p:nvPr/>
        </p:nvPicPr>
        <p:blipFill rotWithShape="1">
          <a:blip r:embed="rId3">
            <a:alphaModFix/>
          </a:blip>
          <a:srcRect/>
          <a:stretch/>
        </p:blipFill>
        <p:spPr>
          <a:xfrm>
            <a:off x="551543" y="1465412"/>
            <a:ext cx="6095165" cy="5218416"/>
          </a:xfrm>
          <a:prstGeom prst="roundRect">
            <a:avLst>
              <a:gd name="adj" fmla="val 8594"/>
            </a:avLst>
          </a:prstGeom>
          <a:solidFill>
            <a:srgbClr val="ECECEC"/>
          </a:solidFill>
          <a:ln>
            <a:noFill/>
          </a:ln>
          <a:effectLst>
            <a:reflection stA="38000" endPos="28000" dist="5000" dir="5400000" sy="-100000" algn="bl" rotWithShape="0"/>
          </a:effectLst>
        </p:spPr>
      </p:pic>
      <p:sp>
        <p:nvSpPr>
          <p:cNvPr id="530" name="Google Shape;530;p32"/>
          <p:cNvSpPr txBox="1"/>
          <p:nvPr/>
        </p:nvSpPr>
        <p:spPr>
          <a:xfrm>
            <a:off x="7141029" y="3225800"/>
            <a:ext cx="4905828"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800">
                <a:solidFill>
                  <a:schemeClr val="dk1"/>
                </a:solidFill>
                <a:latin typeface="Calibri"/>
                <a:ea typeface="Calibri"/>
                <a:cs typeface="Calibri"/>
                <a:sym typeface="Calibri"/>
              </a:rPr>
              <a:t>Una app en flutter crece de manera jerárquica.</a:t>
            </a:r>
            <a:endParaRPr sz="2800">
              <a:solidFill>
                <a:schemeClr val="dk1"/>
              </a:solidFill>
              <a:latin typeface="Calibri"/>
              <a:ea typeface="Calibri"/>
              <a:cs typeface="Calibri"/>
              <a:sym typeface="Calibri"/>
            </a:endParaRPr>
          </a:p>
        </p:txBody>
      </p:sp>
      <p:sp>
        <p:nvSpPr>
          <p:cNvPr id="531" name="Google Shape;531;p32"/>
          <p:cNvSpPr/>
          <p:nvPr/>
        </p:nvSpPr>
        <p:spPr>
          <a:xfrm>
            <a:off x="4354286" y="1683657"/>
            <a:ext cx="275771" cy="246743"/>
          </a:xfrm>
          <a:prstGeom prst="ellipse">
            <a:avLst/>
          </a:prstGeom>
          <a:gradFill>
            <a:gsLst>
              <a:gs pos="0">
                <a:srgbClr val="F08B54"/>
              </a:gs>
              <a:gs pos="50000">
                <a:srgbClr val="F67A26"/>
              </a:gs>
              <a:gs pos="100000">
                <a:srgbClr val="E36A18"/>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2" name="Google Shape;532;p32"/>
          <p:cNvSpPr/>
          <p:nvPr/>
        </p:nvSpPr>
        <p:spPr>
          <a:xfrm>
            <a:off x="907143" y="2692399"/>
            <a:ext cx="275771" cy="246743"/>
          </a:xfrm>
          <a:prstGeom prst="ellipse">
            <a:avLst/>
          </a:prstGeom>
          <a:gradFill>
            <a:gsLst>
              <a:gs pos="0">
                <a:srgbClr val="F08B54"/>
              </a:gs>
              <a:gs pos="50000">
                <a:srgbClr val="F67A26"/>
              </a:gs>
              <a:gs pos="100000">
                <a:srgbClr val="E36A18"/>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3" name="Google Shape;533;p32"/>
          <p:cNvSpPr/>
          <p:nvPr/>
        </p:nvSpPr>
        <p:spPr>
          <a:xfrm>
            <a:off x="3639039" y="2692399"/>
            <a:ext cx="275771" cy="246743"/>
          </a:xfrm>
          <a:prstGeom prst="ellipse">
            <a:avLst/>
          </a:prstGeom>
          <a:gradFill>
            <a:gsLst>
              <a:gs pos="0">
                <a:srgbClr val="F08B54"/>
              </a:gs>
              <a:gs pos="50000">
                <a:srgbClr val="F67A26"/>
              </a:gs>
              <a:gs pos="100000">
                <a:srgbClr val="E36A18"/>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1"/>
                                        </p:tgtEl>
                                        <p:attrNameLst>
                                          <p:attrName>style.visibility</p:attrName>
                                        </p:attrNameLst>
                                      </p:cBhvr>
                                      <p:to>
                                        <p:strVal val="visible"/>
                                      </p:to>
                                    </p:set>
                                    <p:animEffect transition="in" filter="fade">
                                      <p:cBhvr>
                                        <p:cTn id="7" dur="500"/>
                                        <p:tgtEl>
                                          <p:spTgt spid="5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2"/>
                                        </p:tgtEl>
                                        <p:attrNameLst>
                                          <p:attrName>style.visibility</p:attrName>
                                        </p:attrNameLst>
                                      </p:cBhvr>
                                      <p:to>
                                        <p:strVal val="visible"/>
                                      </p:to>
                                    </p:set>
                                    <p:animEffect transition="in" filter="fade">
                                      <p:cBhvr>
                                        <p:cTn id="12" dur="500"/>
                                        <p:tgtEl>
                                          <p:spTgt spid="5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33"/>
                                        </p:tgtEl>
                                        <p:attrNameLst>
                                          <p:attrName>style.visibility</p:attrName>
                                        </p:attrNameLst>
                                      </p:cBhvr>
                                      <p:to>
                                        <p:strVal val="visible"/>
                                      </p:to>
                                    </p:set>
                                    <p:animEffect transition="in" filter="fade">
                                      <p:cBhvr>
                                        <p:cTn id="17" dur="500"/>
                                        <p:tgtEl>
                                          <p:spTgt spid="5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pic>
        <p:nvPicPr>
          <p:cNvPr id="538" name="Google Shape;538;p33"/>
          <p:cNvPicPr preferRelativeResize="0"/>
          <p:nvPr/>
        </p:nvPicPr>
        <p:blipFill rotWithShape="1">
          <a:blip r:embed="rId3">
            <a:alphaModFix/>
          </a:blip>
          <a:srcRect/>
          <a:stretch/>
        </p:blipFill>
        <p:spPr>
          <a:xfrm>
            <a:off x="2327436" y="1595995"/>
            <a:ext cx="7421011" cy="5001323"/>
          </a:xfrm>
          <a:prstGeom prst="rect">
            <a:avLst/>
          </a:prstGeom>
          <a:noFill/>
          <a:ln>
            <a:noFill/>
          </a:ln>
          <a:effectLst>
            <a:outerShdw blurRad="292100" dist="139700" dir="2700000" algn="tl" rotWithShape="0">
              <a:srgbClr val="333333">
                <a:alpha val="64705"/>
              </a:srgbClr>
            </a:outerShdw>
          </a:effectLst>
        </p:spPr>
      </p:pic>
      <p:cxnSp>
        <p:nvCxnSpPr>
          <p:cNvPr id="539" name="Google Shape;539;p33"/>
          <p:cNvCxnSpPr>
            <a:endCxn id="540" idx="1"/>
          </p:cNvCxnSpPr>
          <p:nvPr/>
        </p:nvCxnSpPr>
        <p:spPr>
          <a:xfrm rot="10800000" flipH="1">
            <a:off x="6995885" y="1949938"/>
            <a:ext cx="2971800" cy="161700"/>
          </a:xfrm>
          <a:prstGeom prst="straightConnector1">
            <a:avLst/>
          </a:prstGeom>
          <a:noFill/>
          <a:ln w="38100" cap="flat" cmpd="sng">
            <a:solidFill>
              <a:srgbClr val="FF0000"/>
            </a:solidFill>
            <a:prstDash val="solid"/>
            <a:miter lim="800000"/>
            <a:headEnd type="oval" w="med" len="med"/>
            <a:tailEnd type="triangle" w="med" len="med"/>
          </a:ln>
        </p:spPr>
      </p:cxnSp>
      <p:cxnSp>
        <p:nvCxnSpPr>
          <p:cNvPr id="541" name="Google Shape;541;p33"/>
          <p:cNvCxnSpPr/>
          <p:nvPr/>
        </p:nvCxnSpPr>
        <p:spPr>
          <a:xfrm>
            <a:off x="5604713" y="4834289"/>
            <a:ext cx="4362972" cy="0"/>
          </a:xfrm>
          <a:prstGeom prst="straightConnector1">
            <a:avLst/>
          </a:prstGeom>
          <a:noFill/>
          <a:ln w="38100" cap="flat" cmpd="sng">
            <a:solidFill>
              <a:srgbClr val="FF0000"/>
            </a:solidFill>
            <a:prstDash val="solid"/>
            <a:miter lim="800000"/>
            <a:headEnd type="oval" w="med" len="med"/>
            <a:tailEnd type="triangle" w="med" len="med"/>
          </a:ln>
        </p:spPr>
      </p:cxnSp>
      <p:sp>
        <p:nvSpPr>
          <p:cNvPr id="540" name="Google Shape;540;p33"/>
          <p:cNvSpPr txBox="1"/>
          <p:nvPr/>
        </p:nvSpPr>
        <p:spPr>
          <a:xfrm>
            <a:off x="9967685" y="1595995"/>
            <a:ext cx="1934029"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dk1"/>
                </a:solidFill>
                <a:latin typeface="Calibri"/>
                <a:ea typeface="Calibri"/>
                <a:cs typeface="Calibri"/>
                <a:sym typeface="Calibri"/>
              </a:rPr>
              <a:t>Terreno donde voy a construir</a:t>
            </a:r>
            <a:endParaRPr sz="2000">
              <a:solidFill>
                <a:schemeClr val="dk1"/>
              </a:solidFill>
              <a:latin typeface="Calibri"/>
              <a:ea typeface="Calibri"/>
              <a:cs typeface="Calibri"/>
              <a:sym typeface="Calibri"/>
            </a:endParaRPr>
          </a:p>
        </p:txBody>
      </p:sp>
      <p:sp>
        <p:nvSpPr>
          <p:cNvPr id="542" name="Google Shape;542;p33"/>
          <p:cNvSpPr txBox="1"/>
          <p:nvPr/>
        </p:nvSpPr>
        <p:spPr>
          <a:xfrm>
            <a:off x="10086430" y="4246342"/>
            <a:ext cx="1684656"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dk1"/>
                </a:solidFill>
                <a:latin typeface="Calibri"/>
                <a:ea typeface="Calibri"/>
                <a:cs typeface="Calibri"/>
                <a:sym typeface="Calibri"/>
              </a:rPr>
              <a:t>Las dimensiones del terreno  </a:t>
            </a:r>
            <a:endParaRPr sz="2000">
              <a:solidFill>
                <a:schemeClr val="dk1"/>
              </a:solidFill>
              <a:latin typeface="Calibri"/>
              <a:ea typeface="Calibri"/>
              <a:cs typeface="Calibri"/>
              <a:sym typeface="Calibri"/>
            </a:endParaRPr>
          </a:p>
        </p:txBody>
      </p:sp>
      <p:cxnSp>
        <p:nvCxnSpPr>
          <p:cNvPr id="543" name="Google Shape;543;p33"/>
          <p:cNvCxnSpPr/>
          <p:nvPr/>
        </p:nvCxnSpPr>
        <p:spPr>
          <a:xfrm rot="10800000">
            <a:off x="1175657" y="5073270"/>
            <a:ext cx="2689972" cy="0"/>
          </a:xfrm>
          <a:prstGeom prst="straightConnector1">
            <a:avLst/>
          </a:prstGeom>
          <a:noFill/>
          <a:ln w="38100" cap="flat" cmpd="sng">
            <a:solidFill>
              <a:srgbClr val="FF0000"/>
            </a:solidFill>
            <a:prstDash val="solid"/>
            <a:miter lim="800000"/>
            <a:headEnd type="oval" w="med" len="med"/>
            <a:tailEnd type="triangle" w="med" len="med"/>
          </a:ln>
        </p:spPr>
      </p:cxnSp>
      <p:sp>
        <p:nvSpPr>
          <p:cNvPr id="544" name="Google Shape;544;p33"/>
          <p:cNvSpPr txBox="1"/>
          <p:nvPr/>
        </p:nvSpPr>
        <p:spPr>
          <a:xfrm>
            <a:off x="333329" y="4834289"/>
            <a:ext cx="168465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dk1"/>
                </a:solidFill>
                <a:latin typeface="Calibri"/>
                <a:ea typeface="Calibri"/>
                <a:cs typeface="Calibri"/>
                <a:sym typeface="Calibri"/>
              </a:rPr>
              <a:t>Letrero</a:t>
            </a:r>
            <a:endParaRPr sz="2000">
              <a:solidFill>
                <a:schemeClr val="dk1"/>
              </a:solidFill>
              <a:latin typeface="Calibri"/>
              <a:ea typeface="Calibri"/>
              <a:cs typeface="Calibri"/>
              <a:sym typeface="Calibri"/>
            </a:endParaRPr>
          </a:p>
        </p:txBody>
      </p:sp>
      <p:cxnSp>
        <p:nvCxnSpPr>
          <p:cNvPr id="545" name="Google Shape;545;p33"/>
          <p:cNvCxnSpPr/>
          <p:nvPr/>
        </p:nvCxnSpPr>
        <p:spPr>
          <a:xfrm flipH="1">
            <a:off x="1277257" y="5370813"/>
            <a:ext cx="2588372" cy="463930"/>
          </a:xfrm>
          <a:prstGeom prst="straightConnector1">
            <a:avLst/>
          </a:prstGeom>
          <a:noFill/>
          <a:ln w="38100" cap="flat" cmpd="sng">
            <a:solidFill>
              <a:srgbClr val="FF0000"/>
            </a:solidFill>
            <a:prstDash val="solid"/>
            <a:miter lim="800000"/>
            <a:headEnd type="oval" w="med" len="med"/>
            <a:tailEnd type="triangle" w="med" len="med"/>
          </a:ln>
        </p:spPr>
      </p:cxnSp>
      <p:sp>
        <p:nvSpPr>
          <p:cNvPr id="546" name="Google Shape;546;p33"/>
          <p:cNvSpPr txBox="1"/>
          <p:nvPr/>
        </p:nvSpPr>
        <p:spPr>
          <a:xfrm>
            <a:off x="304797" y="5776950"/>
            <a:ext cx="168465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dk1"/>
                </a:solidFill>
                <a:latin typeface="Calibri"/>
                <a:ea typeface="Calibri"/>
                <a:cs typeface="Calibri"/>
                <a:sym typeface="Calibri"/>
              </a:rPr>
              <a:t>Cercar el terreno</a:t>
            </a:r>
            <a:endParaRPr sz="20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9"/>
                                        </p:tgtEl>
                                        <p:attrNameLst>
                                          <p:attrName>style.visibility</p:attrName>
                                        </p:attrNameLst>
                                      </p:cBhvr>
                                      <p:to>
                                        <p:strVal val="visible"/>
                                      </p:to>
                                    </p:set>
                                    <p:animEffect transition="in" filter="fade">
                                      <p:cBhvr>
                                        <p:cTn id="7" dur="500"/>
                                        <p:tgtEl>
                                          <p:spTgt spid="5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0">
                                            <p:txEl>
                                              <p:pRg st="0" end="0"/>
                                            </p:txEl>
                                          </p:spTgt>
                                        </p:tgtEl>
                                        <p:attrNameLst>
                                          <p:attrName>style.visibility</p:attrName>
                                        </p:attrNameLst>
                                      </p:cBhvr>
                                      <p:to>
                                        <p:strVal val="visible"/>
                                      </p:to>
                                    </p:set>
                                    <p:animEffect transition="in" filter="fade">
                                      <p:cBhvr>
                                        <p:cTn id="12" dur="500"/>
                                        <p:tgtEl>
                                          <p:spTgt spid="54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41"/>
                                        </p:tgtEl>
                                        <p:attrNameLst>
                                          <p:attrName>style.visibility</p:attrName>
                                        </p:attrNameLst>
                                      </p:cBhvr>
                                      <p:to>
                                        <p:strVal val="visible"/>
                                      </p:to>
                                    </p:set>
                                    <p:animEffect transition="in" filter="fade">
                                      <p:cBhvr>
                                        <p:cTn id="17" dur="500"/>
                                        <p:tgtEl>
                                          <p:spTgt spid="54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42"/>
                                        </p:tgtEl>
                                        <p:attrNameLst>
                                          <p:attrName>style.visibility</p:attrName>
                                        </p:attrNameLst>
                                      </p:cBhvr>
                                      <p:to>
                                        <p:strVal val="visible"/>
                                      </p:to>
                                    </p:set>
                                    <p:animEffect transition="in" filter="fade">
                                      <p:cBhvr>
                                        <p:cTn id="22" dur="500"/>
                                        <p:tgtEl>
                                          <p:spTgt spid="54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43"/>
                                        </p:tgtEl>
                                        <p:attrNameLst>
                                          <p:attrName>style.visibility</p:attrName>
                                        </p:attrNameLst>
                                      </p:cBhvr>
                                      <p:to>
                                        <p:strVal val="visible"/>
                                      </p:to>
                                    </p:set>
                                    <p:animEffect transition="in" filter="fade">
                                      <p:cBhvr>
                                        <p:cTn id="27" dur="500"/>
                                        <p:tgtEl>
                                          <p:spTgt spid="54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44"/>
                                        </p:tgtEl>
                                        <p:attrNameLst>
                                          <p:attrName>style.visibility</p:attrName>
                                        </p:attrNameLst>
                                      </p:cBhvr>
                                      <p:to>
                                        <p:strVal val="visible"/>
                                      </p:to>
                                    </p:set>
                                    <p:animEffect transition="in" filter="fade">
                                      <p:cBhvr>
                                        <p:cTn id="32" dur="500"/>
                                        <p:tgtEl>
                                          <p:spTgt spid="54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45"/>
                                        </p:tgtEl>
                                        <p:attrNameLst>
                                          <p:attrName>style.visibility</p:attrName>
                                        </p:attrNameLst>
                                      </p:cBhvr>
                                      <p:to>
                                        <p:strVal val="visible"/>
                                      </p:to>
                                    </p:set>
                                    <p:animEffect transition="in" filter="fade">
                                      <p:cBhvr>
                                        <p:cTn id="37" dur="500"/>
                                        <p:tgtEl>
                                          <p:spTgt spid="54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46"/>
                                        </p:tgtEl>
                                        <p:attrNameLst>
                                          <p:attrName>style.visibility</p:attrName>
                                        </p:attrNameLst>
                                      </p:cBhvr>
                                      <p:to>
                                        <p:strVal val="visible"/>
                                      </p:to>
                                    </p:set>
                                    <p:animEffect transition="in" filter="fade">
                                      <p:cBhvr>
                                        <p:cTn id="42" dur="500"/>
                                        <p:tgtEl>
                                          <p:spTgt spid="5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pic>
        <p:nvPicPr>
          <p:cNvPr id="551" name="Google Shape;551;p34" descr="Icono&#10;&#10;Descripción generada automáticamente"/>
          <p:cNvPicPr preferRelativeResize="0"/>
          <p:nvPr/>
        </p:nvPicPr>
        <p:blipFill rotWithShape="1">
          <a:blip r:embed="rId3">
            <a:alphaModFix/>
          </a:blip>
          <a:srcRect t="38263" b="1"/>
          <a:stretch/>
        </p:blipFill>
        <p:spPr>
          <a:xfrm>
            <a:off x="3657905" y="3517900"/>
            <a:ext cx="4876190" cy="3010376"/>
          </a:xfrm>
          <a:prstGeom prst="rect">
            <a:avLst/>
          </a:prstGeom>
          <a:noFill/>
          <a:ln>
            <a:noFill/>
          </a:ln>
        </p:spPr>
      </p:pic>
      <p:sp>
        <p:nvSpPr>
          <p:cNvPr id="552" name="Google Shape;552;p34"/>
          <p:cNvSpPr/>
          <p:nvPr/>
        </p:nvSpPr>
        <p:spPr>
          <a:xfrm>
            <a:off x="119092" y="1574018"/>
            <a:ext cx="5075208" cy="1575582"/>
          </a:xfrm>
          <a:prstGeom prst="wedgeEllipseCallout">
            <a:avLst>
              <a:gd name="adj1" fmla="val 39293"/>
              <a:gd name="adj2" fmla="val 64918"/>
            </a:avLst>
          </a:prstGeom>
          <a:gradFill>
            <a:gsLst>
              <a:gs pos="0">
                <a:srgbClr val="70A5DA"/>
              </a:gs>
              <a:gs pos="50000">
                <a:srgbClr val="539BDB"/>
              </a:gs>
              <a:gs pos="100000">
                <a:srgbClr val="4288C8"/>
              </a:gs>
            </a:gsLst>
            <a:lin ang="5400000" scaled="0"/>
          </a:gradFill>
          <a:ln w="9525"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2400" b="1">
                <a:solidFill>
                  <a:schemeClr val="lt1"/>
                </a:solidFill>
                <a:latin typeface="Calibri"/>
                <a:ea typeface="Calibri"/>
                <a:cs typeface="Calibri"/>
                <a:sym typeface="Calibri"/>
              </a:rPr>
              <a:t>¡Aún nada! Pero he cercado el terreno. </a:t>
            </a:r>
            <a:endParaRPr sz="2400" b="1">
              <a:solidFill>
                <a:schemeClr val="lt1"/>
              </a:solidFill>
              <a:latin typeface="Calibri"/>
              <a:ea typeface="Calibri"/>
              <a:cs typeface="Calibri"/>
              <a:sym typeface="Calibri"/>
            </a:endParaRPr>
          </a:p>
          <a:p>
            <a:pPr marL="0" marR="0" lvl="0" indent="0" algn="ctr" rtl="0">
              <a:spcBef>
                <a:spcPts val="0"/>
              </a:spcBef>
              <a:spcAft>
                <a:spcPts val="0"/>
              </a:spcAft>
              <a:buNone/>
            </a:pPr>
            <a:r>
              <a:rPr lang="es-ES" sz="2400" b="1">
                <a:solidFill>
                  <a:schemeClr val="lt1"/>
                </a:solidFill>
                <a:latin typeface="Calibri"/>
                <a:ea typeface="Calibri"/>
                <a:cs typeface="Calibri"/>
                <a:sym typeface="Calibri"/>
              </a:rPr>
              <a:t>Para que sepan que es mi terreno</a:t>
            </a:r>
            <a:endParaRPr sz="2400" b="1">
              <a:solidFill>
                <a:schemeClr val="lt1"/>
              </a:solidFill>
              <a:latin typeface="Calibri"/>
              <a:ea typeface="Calibri"/>
              <a:cs typeface="Calibri"/>
              <a:sym typeface="Calibri"/>
            </a:endParaRPr>
          </a:p>
        </p:txBody>
      </p:sp>
      <p:sp>
        <p:nvSpPr>
          <p:cNvPr id="553" name="Google Shape;553;p34"/>
          <p:cNvSpPr/>
          <p:nvPr/>
        </p:nvSpPr>
        <p:spPr>
          <a:xfrm>
            <a:off x="7670800" y="1758168"/>
            <a:ext cx="4521200" cy="1575582"/>
          </a:xfrm>
          <a:prstGeom prst="wedgeEllipseCallout">
            <a:avLst>
              <a:gd name="adj1" fmla="val -30608"/>
              <a:gd name="adj2" fmla="val 72978"/>
            </a:avLst>
          </a:prstGeom>
          <a:gradFill>
            <a:gsLst>
              <a:gs pos="0">
                <a:srgbClr val="FFC647"/>
              </a:gs>
              <a:gs pos="50000">
                <a:srgbClr val="FFC600"/>
              </a:gs>
              <a:gs pos="100000">
                <a:srgbClr val="E3B400"/>
              </a:gs>
            </a:gsLst>
            <a:lin ang="5400000" scaled="0"/>
          </a:grad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2400" b="1">
                <a:solidFill>
                  <a:schemeClr val="lt1"/>
                </a:solidFill>
                <a:latin typeface="Calibri"/>
                <a:ea typeface="Calibri"/>
                <a:cs typeface="Calibri"/>
                <a:sym typeface="Calibri"/>
              </a:rPr>
              <a:t>¿Qué has construido en el terreno?</a:t>
            </a:r>
            <a:endParaRPr sz="800" b="1">
              <a:solidFill>
                <a:schemeClr val="lt1"/>
              </a:solidFill>
              <a:latin typeface="Calibri"/>
              <a:ea typeface="Calibri"/>
              <a:cs typeface="Calibri"/>
              <a:sym typeface="Calibri"/>
            </a:endParaRPr>
          </a:p>
        </p:txBody>
      </p:sp>
      <p:sp>
        <p:nvSpPr>
          <p:cNvPr id="554" name="Google Shape;554;p34"/>
          <p:cNvSpPr txBox="1"/>
          <p:nvPr/>
        </p:nvSpPr>
        <p:spPr>
          <a:xfrm>
            <a:off x="11351985" y="6343610"/>
            <a:ext cx="168002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i="1">
                <a:solidFill>
                  <a:schemeClr val="dk1"/>
                </a:solidFill>
                <a:latin typeface="Calibri"/>
                <a:ea typeface="Calibri"/>
                <a:cs typeface="Calibri"/>
                <a:sym typeface="Calibri"/>
              </a:rPr>
              <a:t>Home</a:t>
            </a:r>
            <a:endParaRPr sz="1800" i="1">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3"/>
                                        </p:tgtEl>
                                        <p:attrNameLst>
                                          <p:attrName>style.visibility</p:attrName>
                                        </p:attrNameLst>
                                      </p:cBhvr>
                                      <p:to>
                                        <p:strVal val="visible"/>
                                      </p:to>
                                    </p:set>
                                    <p:animEffect transition="in" filter="fade">
                                      <p:cBhvr>
                                        <p:cTn id="7" dur="500"/>
                                        <p:tgtEl>
                                          <p:spTgt spid="5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2"/>
                                        </p:tgtEl>
                                        <p:attrNameLst>
                                          <p:attrName>style.visibility</p:attrName>
                                        </p:attrNameLst>
                                      </p:cBhvr>
                                      <p:to>
                                        <p:strVal val="visible"/>
                                      </p:to>
                                    </p:set>
                                    <p:animEffect transition="in" filter="fade">
                                      <p:cBhvr>
                                        <p:cTn id="12" dur="500"/>
                                        <p:tgtEl>
                                          <p:spTgt spid="5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4"/>
                                        </p:tgtEl>
                                        <p:attrNameLst>
                                          <p:attrName>style.visibility</p:attrName>
                                        </p:attrNameLst>
                                      </p:cBhvr>
                                      <p:to>
                                        <p:strVal val="visible"/>
                                      </p:to>
                                    </p:set>
                                    <p:animEffect transition="in" filter="fade">
                                      <p:cBhvr>
                                        <p:cTn id="17" dur="500"/>
                                        <p:tgtEl>
                                          <p:spTgt spid="55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52">
                                            <p:txEl>
                                              <p:pRg st="0" end="0"/>
                                            </p:txEl>
                                          </p:spTgt>
                                        </p:tgtEl>
                                        <p:attrNameLst>
                                          <p:attrName>style.visibility</p:attrName>
                                        </p:attrNameLst>
                                      </p:cBhvr>
                                      <p:to>
                                        <p:strVal val="visible"/>
                                      </p:to>
                                    </p:set>
                                    <p:animEffect transition="in" filter="fade">
                                      <p:cBhvr>
                                        <p:cTn id="22" dur="500"/>
                                        <p:tgtEl>
                                          <p:spTgt spid="55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52">
                                            <p:txEl>
                                              <p:pRg st="1" end="1"/>
                                            </p:txEl>
                                          </p:spTgt>
                                        </p:tgtEl>
                                        <p:attrNameLst>
                                          <p:attrName>style.visibility</p:attrName>
                                        </p:attrNameLst>
                                      </p:cBhvr>
                                      <p:to>
                                        <p:strVal val="visible"/>
                                      </p:to>
                                    </p:set>
                                    <p:animEffect transition="in" filter="fade">
                                      <p:cBhvr>
                                        <p:cTn id="27" dur="500"/>
                                        <p:tgtEl>
                                          <p:spTgt spid="55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pic>
        <p:nvPicPr>
          <p:cNvPr id="559" name="Google Shape;559;p35"/>
          <p:cNvPicPr preferRelativeResize="0"/>
          <p:nvPr/>
        </p:nvPicPr>
        <p:blipFill rotWithShape="1">
          <a:blip r:embed="rId3">
            <a:alphaModFix/>
          </a:blip>
          <a:srcRect/>
          <a:stretch/>
        </p:blipFill>
        <p:spPr>
          <a:xfrm>
            <a:off x="3512456" y="1504749"/>
            <a:ext cx="4847523" cy="5191107"/>
          </a:xfrm>
          <a:prstGeom prst="rect">
            <a:avLst/>
          </a:prstGeom>
          <a:noFill/>
          <a:ln>
            <a:noFill/>
          </a:ln>
          <a:effectLst>
            <a:outerShdw blurRad="292100" dist="139700" dir="2700000" algn="tl" rotWithShape="0">
              <a:srgbClr val="333333">
                <a:alpha val="64705"/>
              </a:srgbClr>
            </a:outerShdw>
          </a:effectLst>
        </p:spPr>
      </p:pic>
      <p:sp>
        <p:nvSpPr>
          <p:cNvPr id="560" name="Google Shape;560;p35"/>
          <p:cNvSpPr/>
          <p:nvPr/>
        </p:nvSpPr>
        <p:spPr>
          <a:xfrm>
            <a:off x="3062514" y="1504749"/>
            <a:ext cx="2598057" cy="474424"/>
          </a:xfrm>
          <a:prstGeom prst="ellipse">
            <a:avLst/>
          </a:prstGeom>
          <a:noFill/>
          <a:ln w="571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561" name="Google Shape;561;p35"/>
          <p:cNvCxnSpPr/>
          <p:nvPr/>
        </p:nvCxnSpPr>
        <p:spPr>
          <a:xfrm rot="10800000" flipH="1">
            <a:off x="4673600" y="3429000"/>
            <a:ext cx="725714" cy="605971"/>
          </a:xfrm>
          <a:prstGeom prst="straightConnector1">
            <a:avLst/>
          </a:prstGeom>
          <a:noFill/>
          <a:ln w="38100" cap="flat" cmpd="sng">
            <a:solidFill>
              <a:srgbClr val="FF0000"/>
            </a:solidFill>
            <a:prstDash val="solid"/>
            <a:miter lim="800000"/>
            <a:headEnd type="oval"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0"/>
                                        </p:tgtEl>
                                        <p:attrNameLst>
                                          <p:attrName>style.visibility</p:attrName>
                                        </p:attrNameLst>
                                      </p:cBhvr>
                                      <p:to>
                                        <p:strVal val="visible"/>
                                      </p:to>
                                    </p:set>
                                    <p:animEffect transition="in" filter="fade">
                                      <p:cBhvr>
                                        <p:cTn id="7" dur="500"/>
                                        <p:tgtEl>
                                          <p:spTgt spid="5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1"/>
                                        </p:tgtEl>
                                        <p:attrNameLst>
                                          <p:attrName>style.visibility</p:attrName>
                                        </p:attrNameLst>
                                      </p:cBhvr>
                                      <p:to>
                                        <p:strVal val="visible"/>
                                      </p:to>
                                    </p:set>
                                    <p:animEffect transition="in" filter="fade">
                                      <p:cBhvr>
                                        <p:cTn id="12" dur="500"/>
                                        <p:tgtEl>
                                          <p:spTgt spid="5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pic>
        <p:nvPicPr>
          <p:cNvPr id="566" name="Google Shape;566;p36" descr="Icono&#10;&#10;Descripción generada automáticamente"/>
          <p:cNvPicPr preferRelativeResize="0"/>
          <p:nvPr/>
        </p:nvPicPr>
        <p:blipFill rotWithShape="1">
          <a:blip r:embed="rId3">
            <a:alphaModFix/>
          </a:blip>
          <a:srcRect t="38263" b="1"/>
          <a:stretch/>
        </p:blipFill>
        <p:spPr>
          <a:xfrm>
            <a:off x="3657905" y="3517900"/>
            <a:ext cx="4876190" cy="3010376"/>
          </a:xfrm>
          <a:prstGeom prst="rect">
            <a:avLst/>
          </a:prstGeom>
          <a:noFill/>
          <a:ln>
            <a:noFill/>
          </a:ln>
        </p:spPr>
      </p:pic>
      <p:sp>
        <p:nvSpPr>
          <p:cNvPr id="567" name="Google Shape;567;p36"/>
          <p:cNvSpPr/>
          <p:nvPr/>
        </p:nvSpPr>
        <p:spPr>
          <a:xfrm>
            <a:off x="119092" y="1574018"/>
            <a:ext cx="5075208" cy="1575582"/>
          </a:xfrm>
          <a:prstGeom prst="wedgeEllipseCallout">
            <a:avLst>
              <a:gd name="adj1" fmla="val 39293"/>
              <a:gd name="adj2" fmla="val 64918"/>
            </a:avLst>
          </a:prstGeom>
          <a:gradFill>
            <a:gsLst>
              <a:gs pos="0">
                <a:srgbClr val="70A5DA"/>
              </a:gs>
              <a:gs pos="50000">
                <a:srgbClr val="539BDB"/>
              </a:gs>
              <a:gs pos="100000">
                <a:srgbClr val="4288C8"/>
              </a:gs>
            </a:gsLst>
            <a:lin ang="5400000" scaled="0"/>
          </a:gradFill>
          <a:ln w="9525"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2400" b="1">
                <a:solidFill>
                  <a:schemeClr val="lt1"/>
                </a:solidFill>
                <a:latin typeface="Calibri"/>
                <a:ea typeface="Calibri"/>
                <a:cs typeface="Calibri"/>
                <a:sym typeface="Calibri"/>
              </a:rPr>
              <a:t>¡Excelente idea! </a:t>
            </a:r>
            <a:endParaRPr/>
          </a:p>
        </p:txBody>
      </p:sp>
      <p:sp>
        <p:nvSpPr>
          <p:cNvPr id="568" name="Google Shape;568;p36"/>
          <p:cNvSpPr/>
          <p:nvPr/>
        </p:nvSpPr>
        <p:spPr>
          <a:xfrm>
            <a:off x="7670800" y="1758168"/>
            <a:ext cx="4521200" cy="1575582"/>
          </a:xfrm>
          <a:prstGeom prst="wedgeEllipseCallout">
            <a:avLst>
              <a:gd name="adj1" fmla="val -30608"/>
              <a:gd name="adj2" fmla="val 72978"/>
            </a:avLst>
          </a:prstGeom>
          <a:gradFill>
            <a:gsLst>
              <a:gs pos="0">
                <a:srgbClr val="FFC647"/>
              </a:gs>
              <a:gs pos="50000">
                <a:srgbClr val="FFC600"/>
              </a:gs>
              <a:gs pos="100000">
                <a:srgbClr val="E3B400"/>
              </a:gs>
            </a:gsLst>
            <a:lin ang="5400000" scaled="0"/>
          </a:grad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2000" b="1">
                <a:solidFill>
                  <a:schemeClr val="lt1"/>
                </a:solidFill>
                <a:latin typeface="Calibri"/>
                <a:ea typeface="Calibri"/>
                <a:cs typeface="Calibri"/>
                <a:sym typeface="Calibri"/>
              </a:rPr>
              <a:t>Te recomiendo contactar a un arquitecto experto para que diseñe una estructura de construcción.</a:t>
            </a:r>
            <a:endParaRPr sz="700" b="1">
              <a:solidFill>
                <a:schemeClr val="lt1"/>
              </a:solidFill>
              <a:latin typeface="Calibri"/>
              <a:ea typeface="Calibri"/>
              <a:cs typeface="Calibri"/>
              <a:sym typeface="Calibri"/>
            </a:endParaRPr>
          </a:p>
        </p:txBody>
      </p:sp>
      <p:sp>
        <p:nvSpPr>
          <p:cNvPr id="569" name="Google Shape;569;p36"/>
          <p:cNvSpPr txBox="1"/>
          <p:nvPr/>
        </p:nvSpPr>
        <p:spPr>
          <a:xfrm>
            <a:off x="11250385" y="6343610"/>
            <a:ext cx="168002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i="1">
                <a:solidFill>
                  <a:schemeClr val="dk1"/>
                </a:solidFill>
                <a:latin typeface="Calibri"/>
                <a:ea typeface="Calibri"/>
                <a:cs typeface="Calibri"/>
                <a:sym typeface="Calibri"/>
              </a:rPr>
              <a:t>Scafold</a:t>
            </a:r>
            <a:endParaRPr sz="1800" i="1">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8"/>
                                        </p:tgtEl>
                                        <p:attrNameLst>
                                          <p:attrName>style.visibility</p:attrName>
                                        </p:attrNameLst>
                                      </p:cBhvr>
                                      <p:to>
                                        <p:strVal val="visible"/>
                                      </p:to>
                                    </p:set>
                                    <p:animEffect transition="in" filter="fade">
                                      <p:cBhvr>
                                        <p:cTn id="7" dur="500"/>
                                        <p:tgtEl>
                                          <p:spTgt spid="5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7"/>
                                        </p:tgtEl>
                                        <p:attrNameLst>
                                          <p:attrName>style.visibility</p:attrName>
                                        </p:attrNameLst>
                                      </p:cBhvr>
                                      <p:to>
                                        <p:strVal val="visible"/>
                                      </p:to>
                                    </p:set>
                                    <p:animEffect transition="in" filter="fade">
                                      <p:cBhvr>
                                        <p:cTn id="12" dur="500"/>
                                        <p:tgtEl>
                                          <p:spTgt spid="56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69"/>
                                        </p:tgtEl>
                                        <p:attrNameLst>
                                          <p:attrName>style.visibility</p:attrName>
                                        </p:attrNameLst>
                                      </p:cBhvr>
                                      <p:to>
                                        <p:strVal val="visible"/>
                                      </p:to>
                                    </p:set>
                                    <p:animEffect transition="in" filter="fade">
                                      <p:cBhvr>
                                        <p:cTn id="17" dur="500"/>
                                        <p:tgtEl>
                                          <p:spTgt spid="56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67">
                                            <p:txEl>
                                              <p:pRg st="0" end="0"/>
                                            </p:txEl>
                                          </p:spTgt>
                                        </p:tgtEl>
                                        <p:attrNameLst>
                                          <p:attrName>style.visibility</p:attrName>
                                        </p:attrNameLst>
                                      </p:cBhvr>
                                      <p:to>
                                        <p:strVal val="visible"/>
                                      </p:to>
                                    </p:set>
                                    <p:animEffect transition="in" filter="fade">
                                      <p:cBhvr>
                                        <p:cTn id="22" dur="500"/>
                                        <p:tgtEl>
                                          <p:spTgt spid="56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37"/>
          <p:cNvSpPr txBox="1"/>
          <p:nvPr/>
        </p:nvSpPr>
        <p:spPr>
          <a:xfrm>
            <a:off x="515256" y="1950737"/>
            <a:ext cx="11161485" cy="160018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s-ES" sz="2000">
                <a:solidFill>
                  <a:schemeClr val="dk1"/>
                </a:solidFill>
                <a:latin typeface="Calibri"/>
                <a:ea typeface="Calibri"/>
                <a:cs typeface="Calibri"/>
                <a:sym typeface="Calibri"/>
              </a:rPr>
              <a:t>- Dentro del material app utilizado un arquitecto para que me entregue los planos y ese plano se llama </a:t>
            </a:r>
            <a:r>
              <a:rPr lang="es-ES" sz="2000" b="1" i="1">
                <a:solidFill>
                  <a:schemeClr val="dk1"/>
                </a:solidFill>
                <a:latin typeface="Calibri"/>
                <a:ea typeface="Calibri"/>
                <a:cs typeface="Calibri"/>
                <a:sym typeface="Calibri"/>
              </a:rPr>
              <a:t>scafold</a:t>
            </a:r>
            <a:endParaRPr sz="2000" b="1" i="1">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endParaRPr sz="20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s-ES" sz="2000">
                <a:solidFill>
                  <a:schemeClr val="dk1"/>
                </a:solidFill>
                <a:latin typeface="Calibri"/>
                <a:ea typeface="Calibri"/>
                <a:cs typeface="Calibri"/>
                <a:sym typeface="Calibri"/>
              </a:rPr>
              <a:t>- En el home irían los planos de la construcción </a:t>
            </a:r>
            <a:endParaRPr/>
          </a:p>
        </p:txBody>
      </p:sp>
      <p:pic>
        <p:nvPicPr>
          <p:cNvPr id="575" name="Google Shape;575;p37" descr="Diagrama, Dibujo de ingeniería&#10;&#10;Descripción generada automáticamente"/>
          <p:cNvPicPr preferRelativeResize="0"/>
          <p:nvPr/>
        </p:nvPicPr>
        <p:blipFill rotWithShape="1">
          <a:blip r:embed="rId3">
            <a:alphaModFix/>
          </a:blip>
          <a:srcRect/>
          <a:stretch/>
        </p:blipFill>
        <p:spPr>
          <a:xfrm>
            <a:off x="3626659" y="3730171"/>
            <a:ext cx="4938681" cy="2553403"/>
          </a:xfrm>
          <a:prstGeom prst="rect">
            <a:avLst/>
          </a:prstGeom>
          <a:noFill/>
          <a:ln>
            <a:noFill/>
          </a:ln>
          <a:effectLst>
            <a:outerShdw blurRad="292100" dist="139700" dir="2700000" algn="tl" rotWithShape="0">
              <a:srgbClr val="333333">
                <a:alpha val="64705"/>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4">
                                            <p:txEl>
                                              <p:pRg st="0" end="0"/>
                                            </p:txEl>
                                          </p:spTgt>
                                        </p:tgtEl>
                                        <p:attrNameLst>
                                          <p:attrName>style.visibility</p:attrName>
                                        </p:attrNameLst>
                                      </p:cBhvr>
                                      <p:to>
                                        <p:strVal val="visible"/>
                                      </p:to>
                                    </p:set>
                                    <p:animEffect transition="in" filter="fade">
                                      <p:cBhvr>
                                        <p:cTn id="7" dur="500"/>
                                        <p:tgtEl>
                                          <p:spTgt spid="5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4">
                                            <p:txEl>
                                              <p:pRg st="1" end="1"/>
                                            </p:txEl>
                                          </p:spTgt>
                                        </p:tgtEl>
                                        <p:attrNameLst>
                                          <p:attrName>style.visibility</p:attrName>
                                        </p:attrNameLst>
                                      </p:cBhvr>
                                      <p:to>
                                        <p:strVal val="visible"/>
                                      </p:to>
                                    </p:set>
                                    <p:animEffect transition="in" filter="fade">
                                      <p:cBhvr>
                                        <p:cTn id="12" dur="500"/>
                                        <p:tgtEl>
                                          <p:spTgt spid="57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4">
                                            <p:txEl>
                                              <p:pRg st="2" end="2"/>
                                            </p:txEl>
                                          </p:spTgt>
                                        </p:tgtEl>
                                        <p:attrNameLst>
                                          <p:attrName>style.visibility</p:attrName>
                                        </p:attrNameLst>
                                      </p:cBhvr>
                                      <p:to>
                                        <p:strVal val="visible"/>
                                      </p:to>
                                    </p:set>
                                    <p:animEffect transition="in" filter="fade">
                                      <p:cBhvr>
                                        <p:cTn id="17" dur="500"/>
                                        <p:tgtEl>
                                          <p:spTgt spid="57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pic>
        <p:nvPicPr>
          <p:cNvPr id="580" name="Google Shape;580;p38" descr="Diagrama&#10;&#10;Descripción generada automáticamente con confianza baja"/>
          <p:cNvPicPr preferRelativeResize="0"/>
          <p:nvPr/>
        </p:nvPicPr>
        <p:blipFill rotWithShape="1">
          <a:blip r:embed="rId3">
            <a:alphaModFix/>
          </a:blip>
          <a:srcRect/>
          <a:stretch/>
        </p:blipFill>
        <p:spPr>
          <a:xfrm>
            <a:off x="2542997" y="1777774"/>
            <a:ext cx="6397803" cy="4835549"/>
          </a:xfrm>
          <a:prstGeom prst="rect">
            <a:avLst/>
          </a:prstGeom>
          <a:noFill/>
          <a:ln>
            <a:noFill/>
          </a:ln>
        </p:spPr>
      </p:pic>
      <p:sp>
        <p:nvSpPr>
          <p:cNvPr id="581" name="Google Shape;581;p38"/>
          <p:cNvSpPr txBox="1"/>
          <p:nvPr/>
        </p:nvSpPr>
        <p:spPr>
          <a:xfrm>
            <a:off x="590228" y="210142"/>
            <a:ext cx="10515600" cy="1325563"/>
          </a:xfrm>
          <a:prstGeom prst="rect">
            <a:avLst/>
          </a:prstGeom>
          <a:noFill/>
          <a:ln>
            <a:noFill/>
          </a:ln>
        </p:spPr>
        <p:txBody>
          <a:bodyPr spcFirstLastPara="1" wrap="square" lIns="91425" tIns="45700" rIns="91425" bIns="45700" anchor="ctr" anchorCtr="0">
            <a:noAutofit/>
          </a:bodyPr>
          <a:lstStyle/>
          <a:p>
            <a:pPr marL="449580" marR="0" lvl="0" indent="0" algn="just" rtl="0">
              <a:lnSpc>
                <a:spcPct val="107000"/>
              </a:lnSpc>
              <a:spcBef>
                <a:spcPts val="0"/>
              </a:spcBef>
              <a:spcAft>
                <a:spcPts val="0"/>
              </a:spcAft>
              <a:buClr>
                <a:schemeClr val="lt1"/>
              </a:buClr>
              <a:buSzPts val="3600"/>
              <a:buFont typeface="Calibri"/>
              <a:buNone/>
            </a:pPr>
            <a:r>
              <a:rPr lang="es-ES" sz="3600" b="1">
                <a:solidFill>
                  <a:schemeClr val="lt1"/>
                </a:solidFill>
                <a:latin typeface="Calibri"/>
                <a:ea typeface="Calibri"/>
                <a:cs typeface="Calibri"/>
                <a:sym typeface="Calibri"/>
              </a:rPr>
              <a:t>Scaffold</a:t>
            </a:r>
            <a:endParaRPr sz="3600">
              <a:solidFill>
                <a:schemeClr val="lt1"/>
              </a:solidFill>
              <a:latin typeface="Calibri"/>
              <a:ea typeface="Calibri"/>
              <a:cs typeface="Calibri"/>
              <a:sym typeface="Calibri"/>
            </a:endParaRPr>
          </a:p>
        </p:txBody>
      </p:sp>
      <p:sp>
        <p:nvSpPr>
          <p:cNvPr id="582" name="Google Shape;582;p38"/>
          <p:cNvSpPr/>
          <p:nvPr/>
        </p:nvSpPr>
        <p:spPr>
          <a:xfrm>
            <a:off x="4442869" y="3191788"/>
            <a:ext cx="2598057" cy="474424"/>
          </a:xfrm>
          <a:prstGeom prst="ellipse">
            <a:avLst/>
          </a:prstGeom>
          <a:noFill/>
          <a:ln w="5715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2"/>
                                        </p:tgtEl>
                                        <p:attrNameLst>
                                          <p:attrName>style.visibility</p:attrName>
                                        </p:attrNameLst>
                                      </p:cBhvr>
                                      <p:to>
                                        <p:strVal val="visible"/>
                                      </p:to>
                                    </p:set>
                                    <p:animEffect transition="in" filter="fade">
                                      <p:cBhvr>
                                        <p:cTn id="7" dur="500"/>
                                        <p:tgtEl>
                                          <p:spTgt spid="5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pic>
        <p:nvPicPr>
          <p:cNvPr id="587" name="Google Shape;587;p39"/>
          <p:cNvPicPr preferRelativeResize="0"/>
          <p:nvPr/>
        </p:nvPicPr>
        <p:blipFill rotWithShape="1">
          <a:blip r:embed="rId3">
            <a:alphaModFix/>
          </a:blip>
          <a:srcRect/>
          <a:stretch/>
        </p:blipFill>
        <p:spPr>
          <a:xfrm>
            <a:off x="1429714" y="1521459"/>
            <a:ext cx="8926171" cy="5220429"/>
          </a:xfrm>
          <a:prstGeom prst="roundRect">
            <a:avLst>
              <a:gd name="adj" fmla="val 8594"/>
            </a:avLst>
          </a:prstGeom>
          <a:solidFill>
            <a:srgbClr val="ECECEC"/>
          </a:solidFill>
          <a:ln>
            <a:noFill/>
          </a:ln>
          <a:effectLst>
            <a:reflection stA="38000" endPos="28000" dist="5000" dir="5400000" sy="-100000" algn="bl" rotWithShape="0"/>
          </a:effectLst>
        </p:spPr>
      </p:pic>
      <p:cxnSp>
        <p:nvCxnSpPr>
          <p:cNvPr id="588" name="Google Shape;588;p39"/>
          <p:cNvCxnSpPr/>
          <p:nvPr/>
        </p:nvCxnSpPr>
        <p:spPr>
          <a:xfrm rot="10800000">
            <a:off x="4209142" y="5606143"/>
            <a:ext cx="1349829" cy="736600"/>
          </a:xfrm>
          <a:prstGeom prst="straightConnector1">
            <a:avLst/>
          </a:prstGeom>
          <a:noFill/>
          <a:ln w="38100" cap="flat" cmpd="sng">
            <a:solidFill>
              <a:srgbClr val="FF0000"/>
            </a:solidFill>
            <a:prstDash val="solid"/>
            <a:miter lim="800000"/>
            <a:headEnd type="oval"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8"/>
                                        </p:tgtEl>
                                        <p:attrNameLst>
                                          <p:attrName>style.visibility</p:attrName>
                                        </p:attrNameLst>
                                      </p:cBhvr>
                                      <p:to>
                                        <p:strVal val="visible"/>
                                      </p:to>
                                    </p:set>
                                    <p:animEffect transition="in" filter="fade">
                                      <p:cBhvr>
                                        <p:cTn id="7" dur="500"/>
                                        <p:tgtEl>
                                          <p:spTgt spid="5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grpSp>
        <p:nvGrpSpPr>
          <p:cNvPr id="116" name="Google Shape;116;p4"/>
          <p:cNvGrpSpPr/>
          <p:nvPr/>
        </p:nvGrpSpPr>
        <p:grpSpPr>
          <a:xfrm>
            <a:off x="1872343" y="319190"/>
            <a:ext cx="8520790" cy="5820354"/>
            <a:chOff x="1094014" y="241301"/>
            <a:chExt cx="9473291" cy="6370206"/>
          </a:xfrm>
        </p:grpSpPr>
        <p:pic>
          <p:nvPicPr>
            <p:cNvPr id="117" name="Google Shape;117;p4"/>
            <p:cNvPicPr preferRelativeResize="0"/>
            <p:nvPr/>
          </p:nvPicPr>
          <p:blipFill rotWithShape="1">
            <a:blip r:embed="rId3">
              <a:alphaModFix/>
            </a:blip>
            <a:srcRect t="-82"/>
            <a:stretch/>
          </p:blipFill>
          <p:spPr>
            <a:xfrm>
              <a:off x="1094014" y="241301"/>
              <a:ext cx="9473291" cy="6370206"/>
            </a:xfrm>
            <a:prstGeom prst="rect">
              <a:avLst/>
            </a:prstGeom>
            <a:noFill/>
            <a:ln>
              <a:noFill/>
            </a:ln>
            <a:effectLst>
              <a:outerShdw blurRad="292100" dist="139700" dir="2700000" algn="tl" rotWithShape="0">
                <a:srgbClr val="333333">
                  <a:alpha val="64705"/>
                </a:srgbClr>
              </a:outerShdw>
            </a:effectLst>
          </p:spPr>
        </p:pic>
        <p:pic>
          <p:nvPicPr>
            <p:cNvPr id="118" name="Google Shape;118;p4"/>
            <p:cNvPicPr preferRelativeResize="0"/>
            <p:nvPr/>
          </p:nvPicPr>
          <p:blipFill rotWithShape="1">
            <a:blip r:embed="rId4">
              <a:alphaModFix/>
            </a:blip>
            <a:srcRect/>
            <a:stretch/>
          </p:blipFill>
          <p:spPr>
            <a:xfrm>
              <a:off x="7867609" y="366693"/>
              <a:ext cx="2699696" cy="276264"/>
            </a:xfrm>
            <a:prstGeom prst="rect">
              <a:avLst/>
            </a:prstGeom>
            <a:noFill/>
            <a:ln>
              <a:noFill/>
            </a:ln>
          </p:spPr>
        </p:pic>
      </p:grpSp>
      <p:sp>
        <p:nvSpPr>
          <p:cNvPr id="119" name="Google Shape;119;p4"/>
          <p:cNvSpPr txBox="1"/>
          <p:nvPr/>
        </p:nvSpPr>
        <p:spPr>
          <a:xfrm>
            <a:off x="94793" y="6389505"/>
            <a:ext cx="11923033"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800" b="0" i="0" u="sng" strike="noStrike" cap="none">
                <a:solidFill>
                  <a:schemeClr val="dk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https://esflutter.dev/</a:t>
            </a:r>
            <a:r>
              <a:rPr lang="es-ES" sz="1800" b="0" i="0" u="none" strike="noStrike" cap="none">
                <a:solidFill>
                  <a:schemeClr val="dk1"/>
                </a:solidFill>
                <a:latin typeface="Calibri"/>
                <a:ea typeface="Calibri"/>
                <a:cs typeface="Calibri"/>
                <a:sym typeface="Calibri"/>
              </a:rPr>
              <a:t>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pic>
        <p:nvPicPr>
          <p:cNvPr id="593" name="Google Shape;593;p40"/>
          <p:cNvPicPr preferRelativeResize="0"/>
          <p:nvPr/>
        </p:nvPicPr>
        <p:blipFill rotWithShape="1">
          <a:blip r:embed="rId3">
            <a:alphaModFix/>
          </a:blip>
          <a:srcRect/>
          <a:stretch/>
        </p:blipFill>
        <p:spPr>
          <a:xfrm>
            <a:off x="3744686" y="1690688"/>
            <a:ext cx="5356731" cy="4998209"/>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pic>
        <p:nvPicPr>
          <p:cNvPr id="598" name="Google Shape;598;p41" descr="Imagen que contiene Interfaz de usuario gráfica&#10;&#10;Descripción generada automáticamente"/>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3"/>
        <p:cNvGrpSpPr/>
        <p:nvPr/>
      </p:nvGrpSpPr>
      <p:grpSpPr>
        <a:xfrm>
          <a:off x="0" y="0"/>
          <a:ext cx="0" cy="0"/>
          <a:chOff x="0" y="0"/>
          <a:chExt cx="0" cy="0"/>
        </a:xfrm>
      </p:grpSpPr>
      <p:sp>
        <p:nvSpPr>
          <p:cNvPr id="124" name="Google Shape;124;p5"/>
          <p:cNvSpPr txBox="1"/>
          <p:nvPr/>
        </p:nvSpPr>
        <p:spPr>
          <a:xfrm>
            <a:off x="456236" y="457723"/>
            <a:ext cx="10515600"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Work Sans Medium"/>
              <a:buNone/>
            </a:pPr>
            <a:r>
              <a:rPr lang="es-ES" sz="4400" b="1" i="0" u="none" strike="noStrike" cap="none">
                <a:solidFill>
                  <a:schemeClr val="lt1"/>
                </a:solidFill>
                <a:latin typeface="Work Sans Medium"/>
                <a:ea typeface="Work Sans Medium"/>
                <a:cs typeface="Work Sans Medium"/>
                <a:sym typeface="Work Sans Medium"/>
              </a:rPr>
              <a:t>Flutter</a:t>
            </a:r>
            <a:endParaRPr/>
          </a:p>
        </p:txBody>
      </p:sp>
      <p:pic>
        <p:nvPicPr>
          <p:cNvPr id="125" name="Google Shape;125;p5" descr="Interfaz de usuario gráfica, Aplicación&#10;&#10;Descripción generada automáticamente"/>
          <p:cNvPicPr preferRelativeResize="0"/>
          <p:nvPr/>
        </p:nvPicPr>
        <p:blipFill rotWithShape="1">
          <a:blip r:embed="rId4">
            <a:alphaModFix/>
          </a:blip>
          <a:srcRect l="5351" r="5198" b="8744"/>
          <a:stretch/>
        </p:blipFill>
        <p:spPr>
          <a:xfrm>
            <a:off x="4600568" y="2572848"/>
            <a:ext cx="3188493" cy="1829731"/>
          </a:xfrm>
          <a:prstGeom prst="rect">
            <a:avLst/>
          </a:prstGeom>
          <a:noFill/>
          <a:ln>
            <a:noFill/>
          </a:ln>
          <a:effectLst>
            <a:outerShdw blurRad="292100" dist="139700" dir="2700000" algn="tl" rotWithShape="0">
              <a:srgbClr val="333333">
                <a:alpha val="64705"/>
              </a:srgbClr>
            </a:outerShdw>
          </a:effectLst>
        </p:spPr>
      </p:pic>
      <p:sp>
        <p:nvSpPr>
          <p:cNvPr id="126" name="Google Shape;126;p5"/>
          <p:cNvSpPr txBox="1"/>
          <p:nvPr/>
        </p:nvSpPr>
        <p:spPr>
          <a:xfrm>
            <a:off x="135758" y="1676547"/>
            <a:ext cx="2799523" cy="92333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ES" sz="1800" b="0" i="0" u="none" strike="noStrike" cap="none">
                <a:solidFill>
                  <a:srgbClr val="3F3F3F"/>
                </a:solidFill>
                <a:latin typeface="Calibri"/>
                <a:ea typeface="Calibri"/>
                <a:cs typeface="Calibri"/>
                <a:sym typeface="Calibri"/>
              </a:rPr>
              <a:t>Es un marco de desarrollo multiplataforma y de código abierto </a:t>
            </a:r>
            <a:endParaRPr sz="1800" b="0" i="0" u="none" strike="noStrike" cap="none">
              <a:solidFill>
                <a:srgbClr val="3F3F3F"/>
              </a:solidFill>
              <a:latin typeface="Calibri"/>
              <a:ea typeface="Calibri"/>
              <a:cs typeface="Calibri"/>
              <a:sym typeface="Calibri"/>
            </a:endParaRPr>
          </a:p>
        </p:txBody>
      </p:sp>
      <p:cxnSp>
        <p:nvCxnSpPr>
          <p:cNvPr id="127" name="Google Shape;127;p5"/>
          <p:cNvCxnSpPr/>
          <p:nvPr/>
        </p:nvCxnSpPr>
        <p:spPr>
          <a:xfrm rot="10800000">
            <a:off x="3095653" y="4030072"/>
            <a:ext cx="1647000" cy="277800"/>
          </a:xfrm>
          <a:prstGeom prst="bentConnector3">
            <a:avLst>
              <a:gd name="adj1" fmla="val 49999"/>
            </a:avLst>
          </a:prstGeom>
          <a:noFill/>
          <a:ln w="25400" cap="flat" cmpd="sng">
            <a:solidFill>
              <a:schemeClr val="accent1"/>
            </a:solidFill>
            <a:prstDash val="dot"/>
            <a:miter lim="800000"/>
            <a:headEnd type="none" w="sm" len="sm"/>
            <a:tailEnd type="stealth" w="med" len="med"/>
          </a:ln>
        </p:spPr>
      </p:cxnSp>
      <p:cxnSp>
        <p:nvCxnSpPr>
          <p:cNvPr id="128" name="Google Shape;128;p5"/>
          <p:cNvCxnSpPr/>
          <p:nvPr/>
        </p:nvCxnSpPr>
        <p:spPr>
          <a:xfrm rot="10800000">
            <a:off x="3095769" y="2285978"/>
            <a:ext cx="1504800" cy="448200"/>
          </a:xfrm>
          <a:prstGeom prst="bentConnector3">
            <a:avLst>
              <a:gd name="adj1" fmla="val 50003"/>
            </a:avLst>
          </a:prstGeom>
          <a:noFill/>
          <a:ln w="25400" cap="flat" cmpd="sng">
            <a:solidFill>
              <a:schemeClr val="accent3"/>
            </a:solidFill>
            <a:prstDash val="dot"/>
            <a:miter lim="800000"/>
            <a:headEnd type="none" w="sm" len="sm"/>
            <a:tailEnd type="stealth" w="med" len="med"/>
          </a:ln>
        </p:spPr>
      </p:cxnSp>
      <p:cxnSp>
        <p:nvCxnSpPr>
          <p:cNvPr id="129" name="Google Shape;129;p5"/>
          <p:cNvCxnSpPr/>
          <p:nvPr/>
        </p:nvCxnSpPr>
        <p:spPr>
          <a:xfrm rot="10800000" flipH="1">
            <a:off x="7931142" y="1767066"/>
            <a:ext cx="1296900" cy="828600"/>
          </a:xfrm>
          <a:prstGeom prst="bentConnector3">
            <a:avLst>
              <a:gd name="adj1" fmla="val 50003"/>
            </a:avLst>
          </a:prstGeom>
          <a:noFill/>
          <a:ln w="25400" cap="flat" cmpd="sng">
            <a:solidFill>
              <a:schemeClr val="accent2"/>
            </a:solidFill>
            <a:prstDash val="dot"/>
            <a:miter lim="800000"/>
            <a:headEnd type="none" w="sm" len="sm"/>
            <a:tailEnd type="stealth" w="med" len="med"/>
          </a:ln>
        </p:spPr>
      </p:cxnSp>
      <p:cxnSp>
        <p:nvCxnSpPr>
          <p:cNvPr id="130" name="Google Shape;130;p5"/>
          <p:cNvCxnSpPr/>
          <p:nvPr/>
        </p:nvCxnSpPr>
        <p:spPr>
          <a:xfrm rot="5400000">
            <a:off x="4237202" y="4623829"/>
            <a:ext cx="1208100" cy="765600"/>
          </a:xfrm>
          <a:prstGeom prst="bentConnector3">
            <a:avLst>
              <a:gd name="adj1" fmla="val 49999"/>
            </a:avLst>
          </a:prstGeom>
          <a:noFill/>
          <a:ln w="25400" cap="flat" cmpd="sng">
            <a:solidFill>
              <a:schemeClr val="accent6"/>
            </a:solidFill>
            <a:prstDash val="dot"/>
            <a:miter lim="800000"/>
            <a:headEnd type="none" w="sm" len="sm"/>
            <a:tailEnd type="stealth" w="med" len="med"/>
          </a:ln>
        </p:spPr>
      </p:cxnSp>
      <p:cxnSp>
        <p:nvCxnSpPr>
          <p:cNvPr id="131" name="Google Shape;131;p5"/>
          <p:cNvCxnSpPr/>
          <p:nvPr/>
        </p:nvCxnSpPr>
        <p:spPr>
          <a:xfrm rot="10800000" flipH="1">
            <a:off x="7931143" y="3487816"/>
            <a:ext cx="1074600" cy="542400"/>
          </a:xfrm>
          <a:prstGeom prst="bentConnector3">
            <a:avLst>
              <a:gd name="adj1" fmla="val 49997"/>
            </a:avLst>
          </a:prstGeom>
          <a:noFill/>
          <a:ln w="25400" cap="flat" cmpd="sng">
            <a:solidFill>
              <a:schemeClr val="accent4"/>
            </a:solidFill>
            <a:prstDash val="dot"/>
            <a:miter lim="800000"/>
            <a:headEnd type="none" w="sm" len="sm"/>
            <a:tailEnd type="stealth" w="med" len="med"/>
          </a:ln>
        </p:spPr>
      </p:cxnSp>
      <p:sp>
        <p:nvSpPr>
          <p:cNvPr id="132" name="Google Shape;132;p5"/>
          <p:cNvSpPr txBox="1"/>
          <p:nvPr/>
        </p:nvSpPr>
        <p:spPr>
          <a:xfrm>
            <a:off x="188161" y="3313694"/>
            <a:ext cx="2799523" cy="120032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endParaRPr sz="1800" b="0" i="0" u="none" strike="noStrike" cap="none">
              <a:solidFill>
                <a:srgbClr val="3F3F3F"/>
              </a:solidFill>
              <a:latin typeface="Calibri"/>
              <a:ea typeface="Calibri"/>
              <a:cs typeface="Calibri"/>
              <a:sym typeface="Calibri"/>
            </a:endParaRPr>
          </a:p>
          <a:p>
            <a:pPr marL="0" marR="0" lvl="0" indent="0" algn="r" rtl="0">
              <a:spcBef>
                <a:spcPts val="0"/>
              </a:spcBef>
              <a:spcAft>
                <a:spcPts val="0"/>
              </a:spcAft>
              <a:buNone/>
            </a:pPr>
            <a:r>
              <a:rPr lang="es-ES" sz="1800" b="0" i="0" u="none" strike="noStrike" cap="none">
                <a:solidFill>
                  <a:srgbClr val="3F3F3F"/>
                </a:solidFill>
                <a:latin typeface="Calibri"/>
                <a:ea typeface="Calibri"/>
                <a:cs typeface="Calibri"/>
                <a:sym typeface="Calibri"/>
              </a:rPr>
              <a:t>Establecido para desarrollar aplicaciones nativas (cross platform) en iOS y Android.</a:t>
            </a:r>
            <a:endParaRPr/>
          </a:p>
        </p:txBody>
      </p:sp>
      <p:sp>
        <p:nvSpPr>
          <p:cNvPr id="133" name="Google Shape;133;p5"/>
          <p:cNvSpPr txBox="1"/>
          <p:nvPr/>
        </p:nvSpPr>
        <p:spPr>
          <a:xfrm>
            <a:off x="225115" y="5388759"/>
            <a:ext cx="5074915" cy="120032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ES" sz="1800" b="0" i="0" u="none" strike="noStrike" cap="none">
                <a:solidFill>
                  <a:srgbClr val="3F3F3F"/>
                </a:solidFill>
                <a:latin typeface="Calibri"/>
                <a:ea typeface="Calibri"/>
                <a:cs typeface="Calibri"/>
                <a:sym typeface="Calibri"/>
              </a:rPr>
              <a:t>	 </a:t>
            </a:r>
            <a:endParaRPr/>
          </a:p>
          <a:p>
            <a:pPr marL="0" marR="0" lvl="0" indent="0" algn="just" rtl="0">
              <a:spcBef>
                <a:spcPts val="0"/>
              </a:spcBef>
              <a:spcAft>
                <a:spcPts val="0"/>
              </a:spcAft>
              <a:buNone/>
            </a:pPr>
            <a:r>
              <a:rPr lang="es-ES" sz="1800" b="0" i="0" u="none" strike="noStrike" cap="none">
                <a:solidFill>
                  <a:srgbClr val="3F3F3F"/>
                </a:solidFill>
                <a:latin typeface="Calibri"/>
                <a:ea typeface="Calibri"/>
                <a:cs typeface="Calibri"/>
                <a:sym typeface="Calibri"/>
              </a:rPr>
              <a:t>Su principal objetivo es el desarrollo de aplicaciones móviles multiplataforma compiladas de forma nativa a partir de una única base de código.</a:t>
            </a:r>
            <a:endParaRPr/>
          </a:p>
        </p:txBody>
      </p:sp>
      <p:sp>
        <p:nvSpPr>
          <p:cNvPr id="134" name="Google Shape;134;p5"/>
          <p:cNvSpPr txBox="1"/>
          <p:nvPr/>
        </p:nvSpPr>
        <p:spPr>
          <a:xfrm>
            <a:off x="9005668" y="3019959"/>
            <a:ext cx="3021973" cy="203132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800" b="0" i="0" u="none" strike="noStrike" cap="none">
                <a:solidFill>
                  <a:srgbClr val="3F3F3F"/>
                </a:solidFill>
                <a:latin typeface="Calibri"/>
                <a:ea typeface="Calibri"/>
                <a:cs typeface="Calibri"/>
                <a:sym typeface="Calibri"/>
              </a:rPr>
              <a:t>Utiliza Dart, un lenguaje de programación optimizado para aplicaciones rápidas en cualquier plataforma, originado por Google y que estaría orientado a aplicaciones móviles y web. </a:t>
            </a:r>
            <a:endParaRPr sz="1800" b="0" i="0" u="none" strike="noStrike" cap="none">
              <a:solidFill>
                <a:srgbClr val="3F3F3F"/>
              </a:solidFill>
              <a:latin typeface="Calibri"/>
              <a:ea typeface="Calibri"/>
              <a:cs typeface="Calibri"/>
              <a:sym typeface="Calibri"/>
            </a:endParaRPr>
          </a:p>
        </p:txBody>
      </p:sp>
      <p:sp>
        <p:nvSpPr>
          <p:cNvPr id="135" name="Google Shape;135;p5"/>
          <p:cNvSpPr txBox="1"/>
          <p:nvPr/>
        </p:nvSpPr>
        <p:spPr>
          <a:xfrm>
            <a:off x="9228118" y="1553142"/>
            <a:ext cx="279952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b="0" i="0" u="none" strike="noStrike" cap="none">
                <a:solidFill>
                  <a:srgbClr val="3F3F3F"/>
                </a:solidFill>
                <a:latin typeface="Calibri"/>
                <a:ea typeface="Calibri"/>
                <a:cs typeface="Calibri"/>
                <a:sym typeface="Calibri"/>
              </a:rPr>
              <a:t>Creado por Google.</a:t>
            </a:r>
            <a:endParaRPr sz="1800">
              <a:solidFill>
                <a:srgbClr val="3F3F3F"/>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par>
                                <p:cTn id="8" presetID="10" presetClass="entr" presetSubtype="0" fill="hold" nodeType="withEffect">
                                  <p:stCondLst>
                                    <p:cond delay="0"/>
                                  </p:stCondLst>
                                  <p:childTnLst>
                                    <p:set>
                                      <p:cBhvr>
                                        <p:cTn id="9" dur="1" fill="hold">
                                          <p:stCondLst>
                                            <p:cond delay="0"/>
                                          </p:stCondLst>
                                        </p:cTn>
                                        <p:tgtEl>
                                          <p:spTgt spid="126"/>
                                        </p:tgtEl>
                                        <p:attrNameLst>
                                          <p:attrName>style.visibility</p:attrName>
                                        </p:attrNameLst>
                                      </p:cBhvr>
                                      <p:to>
                                        <p:strVal val="visible"/>
                                      </p:to>
                                    </p:set>
                                    <p:animEffect transition="in" filter="fade">
                                      <p:cBhvr>
                                        <p:cTn id="10" dur="500"/>
                                        <p:tgtEl>
                                          <p:spTgt spid="1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9"/>
                                        </p:tgtEl>
                                        <p:attrNameLst>
                                          <p:attrName>style.visibility</p:attrName>
                                        </p:attrNameLst>
                                      </p:cBhvr>
                                      <p:to>
                                        <p:strVal val="visible"/>
                                      </p:to>
                                    </p:set>
                                    <p:animEffect transition="in" filter="fade">
                                      <p:cBhvr>
                                        <p:cTn id="15" dur="500"/>
                                        <p:tgtEl>
                                          <p:spTgt spid="129"/>
                                        </p:tgtEl>
                                      </p:cBhvr>
                                    </p:animEffect>
                                  </p:childTnLst>
                                </p:cTn>
                              </p:par>
                              <p:par>
                                <p:cTn id="16" presetID="10" presetClass="entr" presetSubtype="0" fill="hold" nodeType="withEffect">
                                  <p:stCondLst>
                                    <p:cond delay="0"/>
                                  </p:stCondLst>
                                  <p:childTnLst>
                                    <p:set>
                                      <p:cBhvr>
                                        <p:cTn id="17" dur="1" fill="hold">
                                          <p:stCondLst>
                                            <p:cond delay="0"/>
                                          </p:stCondLst>
                                        </p:cTn>
                                        <p:tgtEl>
                                          <p:spTgt spid="135"/>
                                        </p:tgtEl>
                                        <p:attrNameLst>
                                          <p:attrName>style.visibility</p:attrName>
                                        </p:attrNameLst>
                                      </p:cBhvr>
                                      <p:to>
                                        <p:strVal val="visible"/>
                                      </p:to>
                                    </p:set>
                                    <p:animEffect transition="in" filter="fade">
                                      <p:cBhvr>
                                        <p:cTn id="18" dur="500"/>
                                        <p:tgtEl>
                                          <p:spTgt spid="13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2"/>
                                        </p:tgtEl>
                                        <p:attrNameLst>
                                          <p:attrName>style.visibility</p:attrName>
                                        </p:attrNameLst>
                                      </p:cBhvr>
                                      <p:to>
                                        <p:strVal val="visible"/>
                                      </p:to>
                                    </p:set>
                                    <p:animEffect transition="in" filter="fade">
                                      <p:cBhvr>
                                        <p:cTn id="23" dur="500"/>
                                        <p:tgtEl>
                                          <p:spTgt spid="132"/>
                                        </p:tgtEl>
                                      </p:cBhvr>
                                    </p:animEffect>
                                  </p:childTnLst>
                                </p:cTn>
                              </p:par>
                              <p:par>
                                <p:cTn id="24" presetID="10" presetClass="entr" presetSubtype="0" fill="hold" nodeType="withEffect">
                                  <p:stCondLst>
                                    <p:cond delay="0"/>
                                  </p:stCondLst>
                                  <p:childTnLst>
                                    <p:set>
                                      <p:cBhvr>
                                        <p:cTn id="25" dur="1" fill="hold">
                                          <p:stCondLst>
                                            <p:cond delay="0"/>
                                          </p:stCondLst>
                                        </p:cTn>
                                        <p:tgtEl>
                                          <p:spTgt spid="127"/>
                                        </p:tgtEl>
                                        <p:attrNameLst>
                                          <p:attrName>style.visibility</p:attrName>
                                        </p:attrNameLst>
                                      </p:cBhvr>
                                      <p:to>
                                        <p:strVal val="visible"/>
                                      </p:to>
                                    </p:set>
                                    <p:animEffect transition="in" filter="fade">
                                      <p:cBhvr>
                                        <p:cTn id="26" dur="500"/>
                                        <p:tgtEl>
                                          <p:spTgt spid="12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3"/>
                                        </p:tgtEl>
                                        <p:attrNameLst>
                                          <p:attrName>style.visibility</p:attrName>
                                        </p:attrNameLst>
                                      </p:cBhvr>
                                      <p:to>
                                        <p:strVal val="visible"/>
                                      </p:to>
                                    </p:set>
                                    <p:animEffect transition="in" filter="fade">
                                      <p:cBhvr>
                                        <p:cTn id="31" dur="500"/>
                                        <p:tgtEl>
                                          <p:spTgt spid="133"/>
                                        </p:tgtEl>
                                      </p:cBhvr>
                                    </p:animEffect>
                                  </p:childTnLst>
                                </p:cTn>
                              </p:par>
                              <p:par>
                                <p:cTn id="32" presetID="10" presetClass="entr" presetSubtype="0" fill="hold" nodeType="withEffect">
                                  <p:stCondLst>
                                    <p:cond delay="0"/>
                                  </p:stCondLst>
                                  <p:childTnLst>
                                    <p:set>
                                      <p:cBhvr>
                                        <p:cTn id="33" dur="1" fill="hold">
                                          <p:stCondLst>
                                            <p:cond delay="0"/>
                                          </p:stCondLst>
                                        </p:cTn>
                                        <p:tgtEl>
                                          <p:spTgt spid="130"/>
                                        </p:tgtEl>
                                        <p:attrNameLst>
                                          <p:attrName>style.visibility</p:attrName>
                                        </p:attrNameLst>
                                      </p:cBhvr>
                                      <p:to>
                                        <p:strVal val="visible"/>
                                      </p:to>
                                    </p:set>
                                    <p:animEffect transition="in" filter="fade">
                                      <p:cBhvr>
                                        <p:cTn id="34" dur="500"/>
                                        <p:tgtEl>
                                          <p:spTgt spid="1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1"/>
                                        </p:tgtEl>
                                        <p:attrNameLst>
                                          <p:attrName>style.visibility</p:attrName>
                                        </p:attrNameLst>
                                      </p:cBhvr>
                                      <p:to>
                                        <p:strVal val="visible"/>
                                      </p:to>
                                    </p:set>
                                    <p:animEffect transition="in" filter="fade">
                                      <p:cBhvr>
                                        <p:cTn id="39" dur="500"/>
                                        <p:tgtEl>
                                          <p:spTgt spid="131"/>
                                        </p:tgtEl>
                                      </p:cBhvr>
                                    </p:animEffect>
                                  </p:childTnLst>
                                </p:cTn>
                              </p:par>
                              <p:par>
                                <p:cTn id="40" presetID="10" presetClass="entr" presetSubtype="0" fill="hold" nodeType="withEffect">
                                  <p:stCondLst>
                                    <p:cond delay="0"/>
                                  </p:stCondLst>
                                  <p:childTnLst>
                                    <p:set>
                                      <p:cBhvr>
                                        <p:cTn id="41" dur="1" fill="hold">
                                          <p:stCondLst>
                                            <p:cond delay="0"/>
                                          </p:stCondLst>
                                        </p:cTn>
                                        <p:tgtEl>
                                          <p:spTgt spid="134"/>
                                        </p:tgtEl>
                                        <p:attrNameLst>
                                          <p:attrName>style.visibility</p:attrName>
                                        </p:attrNameLst>
                                      </p:cBhvr>
                                      <p:to>
                                        <p:strVal val="visible"/>
                                      </p:to>
                                    </p:set>
                                    <p:animEffect transition="in" filter="fade">
                                      <p:cBhvr>
                                        <p:cTn id="42"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6"/>
          <p:cNvSpPr/>
          <p:nvPr/>
        </p:nvSpPr>
        <p:spPr>
          <a:xfrm>
            <a:off x="5648870" y="1623260"/>
            <a:ext cx="2092156" cy="2193164"/>
          </a:xfrm>
          <a:custGeom>
            <a:avLst/>
            <a:gdLst/>
            <a:ahLst/>
            <a:cxnLst/>
            <a:rect l="l" t="t" r="r" b="b"/>
            <a:pathLst>
              <a:path w="2092156" h="2193164" extrusionOk="0">
                <a:moveTo>
                  <a:pt x="0" y="2193164"/>
                </a:moveTo>
                <a:lnTo>
                  <a:pt x="389182" y="1765570"/>
                </a:lnTo>
                <a:lnTo>
                  <a:pt x="770206" y="2184201"/>
                </a:lnTo>
                <a:lnTo>
                  <a:pt x="770206" y="1225208"/>
                </a:lnTo>
                <a:cubicBezTo>
                  <a:pt x="770206" y="1124024"/>
                  <a:pt x="852232" y="1041998"/>
                  <a:pt x="953416" y="1041998"/>
                </a:cubicBezTo>
                <a:lnTo>
                  <a:pt x="1370425" y="1041998"/>
                </a:lnTo>
                <a:lnTo>
                  <a:pt x="1370425" y="1313790"/>
                </a:lnTo>
                <a:lnTo>
                  <a:pt x="2092156" y="656895"/>
                </a:lnTo>
                <a:lnTo>
                  <a:pt x="1370425" y="0"/>
                </a:lnTo>
                <a:lnTo>
                  <a:pt x="1370425" y="271792"/>
                </a:lnTo>
                <a:lnTo>
                  <a:pt x="953416" y="271792"/>
                </a:lnTo>
                <a:cubicBezTo>
                  <a:pt x="426859" y="271792"/>
                  <a:pt x="0" y="698651"/>
                  <a:pt x="0" y="1225208"/>
                </a:cubicBezTo>
                <a:close/>
              </a:path>
            </a:pathLst>
          </a:cu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41" name="Google Shape;141;p6"/>
          <p:cNvSpPr/>
          <p:nvPr/>
        </p:nvSpPr>
        <p:spPr>
          <a:xfrm rot="5400000" flipH="1">
            <a:off x="4544108" y="3434922"/>
            <a:ext cx="2092156" cy="2228571"/>
          </a:xfrm>
          <a:custGeom>
            <a:avLst/>
            <a:gdLst/>
            <a:ahLst/>
            <a:cxnLst/>
            <a:rect l="l" t="t" r="r" b="b"/>
            <a:pathLst>
              <a:path w="2092156" h="2228571" extrusionOk="0">
                <a:moveTo>
                  <a:pt x="0" y="2228571"/>
                </a:moveTo>
                <a:lnTo>
                  <a:pt x="0" y="1225208"/>
                </a:lnTo>
                <a:cubicBezTo>
                  <a:pt x="0" y="698651"/>
                  <a:pt x="426859" y="271792"/>
                  <a:pt x="953416" y="271792"/>
                </a:cubicBezTo>
                <a:lnTo>
                  <a:pt x="1370425" y="271792"/>
                </a:lnTo>
                <a:lnTo>
                  <a:pt x="1370425" y="0"/>
                </a:lnTo>
                <a:lnTo>
                  <a:pt x="2092156" y="656895"/>
                </a:lnTo>
                <a:lnTo>
                  <a:pt x="1370425" y="1313790"/>
                </a:lnTo>
                <a:lnTo>
                  <a:pt x="1370425" y="1041998"/>
                </a:lnTo>
                <a:lnTo>
                  <a:pt x="953416" y="1041998"/>
                </a:lnTo>
                <a:cubicBezTo>
                  <a:pt x="852232" y="1041998"/>
                  <a:pt x="770206" y="1124024"/>
                  <a:pt x="770206" y="1225208"/>
                </a:cubicBezTo>
                <a:lnTo>
                  <a:pt x="770206" y="2228571"/>
                </a:lnTo>
                <a:lnTo>
                  <a:pt x="765700" y="2228571"/>
                </a:lnTo>
                <a:lnTo>
                  <a:pt x="383201" y="1813093"/>
                </a:lnTo>
                <a:lnTo>
                  <a:pt x="701" y="2228571"/>
                </a:lnTo>
                <a:close/>
              </a:path>
            </a:pathLst>
          </a:cu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42" name="Google Shape;142;p6"/>
          <p:cNvSpPr/>
          <p:nvPr/>
        </p:nvSpPr>
        <p:spPr>
          <a:xfrm rot="10800000" flipH="1">
            <a:off x="0" y="4549207"/>
            <a:ext cx="4767554" cy="1325755"/>
          </a:xfrm>
          <a:prstGeom prst="rightArrow">
            <a:avLst>
              <a:gd name="adj1" fmla="val 57185"/>
              <a:gd name="adj2" fmla="val 54311"/>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3" name="Google Shape;143;p6"/>
          <p:cNvSpPr/>
          <p:nvPr/>
        </p:nvSpPr>
        <p:spPr>
          <a:xfrm rot="10800000" flipH="1">
            <a:off x="7424447" y="1623260"/>
            <a:ext cx="3871660" cy="1325755"/>
          </a:xfrm>
          <a:custGeom>
            <a:avLst/>
            <a:gdLst/>
            <a:ahLst/>
            <a:cxnLst/>
            <a:rect l="l" t="t" r="r" b="b"/>
            <a:pathLst>
              <a:path w="3871660" h="1325755" extrusionOk="0">
                <a:moveTo>
                  <a:pt x="3151629" y="0"/>
                </a:moveTo>
                <a:lnTo>
                  <a:pt x="3871660" y="662878"/>
                </a:lnTo>
                <a:lnTo>
                  <a:pt x="3151629" y="1325755"/>
                </a:lnTo>
                <a:lnTo>
                  <a:pt x="3151629" y="1041944"/>
                </a:lnTo>
                <a:lnTo>
                  <a:pt x="11447" y="1041944"/>
                </a:lnTo>
                <a:lnTo>
                  <a:pt x="421354" y="668860"/>
                </a:lnTo>
                <a:lnTo>
                  <a:pt x="0" y="285358"/>
                </a:lnTo>
                <a:lnTo>
                  <a:pt x="0" y="283811"/>
                </a:lnTo>
                <a:lnTo>
                  <a:pt x="3151629" y="283811"/>
                </a:lnTo>
                <a:close/>
              </a:path>
            </a:pathLst>
          </a:cu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44" name="Google Shape;144;p6"/>
          <p:cNvCxnSpPr>
            <a:stCxn id="142" idx="1"/>
            <a:endCxn id="142" idx="3"/>
          </p:cNvCxnSpPr>
          <p:nvPr/>
        </p:nvCxnSpPr>
        <p:spPr>
          <a:xfrm>
            <a:off x="0" y="5212085"/>
            <a:ext cx="4767600" cy="0"/>
          </a:xfrm>
          <a:prstGeom prst="straightConnector1">
            <a:avLst/>
          </a:prstGeom>
          <a:noFill/>
          <a:ln w="57150" cap="flat" cmpd="sng">
            <a:solidFill>
              <a:schemeClr val="lt1"/>
            </a:solidFill>
            <a:prstDash val="lgDash"/>
            <a:miter lim="800000"/>
            <a:headEnd type="none" w="sm" len="sm"/>
            <a:tailEnd type="none" w="sm" len="sm"/>
          </a:ln>
        </p:spPr>
      </p:cxnSp>
      <p:sp>
        <p:nvSpPr>
          <p:cNvPr id="145" name="Google Shape;145;p6"/>
          <p:cNvSpPr/>
          <p:nvPr/>
        </p:nvSpPr>
        <p:spPr>
          <a:xfrm>
            <a:off x="5033554" y="3510739"/>
            <a:ext cx="1016051" cy="1701343"/>
          </a:xfrm>
          <a:custGeom>
            <a:avLst/>
            <a:gdLst/>
            <a:ahLst/>
            <a:cxnLst/>
            <a:rect l="l" t="t" r="r" b="b"/>
            <a:pathLst>
              <a:path w="1995387" h="1372588" extrusionOk="0">
                <a:moveTo>
                  <a:pt x="0" y="1372588"/>
                </a:moveTo>
                <a:cubicBezTo>
                  <a:pt x="1224957" y="1360977"/>
                  <a:pt x="1608744" y="1378561"/>
                  <a:pt x="1863621" y="1144777"/>
                </a:cubicBezTo>
                <a:cubicBezTo>
                  <a:pt x="2055016" y="936993"/>
                  <a:pt x="1979743" y="851801"/>
                  <a:pt x="1985549" y="0"/>
                </a:cubicBezTo>
              </a:path>
            </a:pathLst>
          </a:custGeom>
          <a:noFill/>
          <a:ln w="57150" cap="flat" cmpd="sng">
            <a:solidFill>
              <a:schemeClr val="lt1"/>
            </a:solidFill>
            <a:prstDash val="lg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6" name="Google Shape;146;p6"/>
          <p:cNvSpPr/>
          <p:nvPr/>
        </p:nvSpPr>
        <p:spPr>
          <a:xfrm rot="5400000" flipH="1">
            <a:off x="6354344" y="1982223"/>
            <a:ext cx="1072019" cy="1701344"/>
          </a:xfrm>
          <a:custGeom>
            <a:avLst/>
            <a:gdLst/>
            <a:ahLst/>
            <a:cxnLst/>
            <a:rect l="l" t="t" r="r" b="b"/>
            <a:pathLst>
              <a:path w="1995387" h="1372588" extrusionOk="0">
                <a:moveTo>
                  <a:pt x="0" y="1372588"/>
                </a:moveTo>
                <a:cubicBezTo>
                  <a:pt x="1224957" y="1360977"/>
                  <a:pt x="1608744" y="1378561"/>
                  <a:pt x="1863621" y="1144777"/>
                </a:cubicBezTo>
                <a:cubicBezTo>
                  <a:pt x="2055016" y="936993"/>
                  <a:pt x="1979743" y="851801"/>
                  <a:pt x="1985549" y="0"/>
                </a:cubicBezTo>
              </a:path>
            </a:pathLst>
          </a:custGeom>
          <a:noFill/>
          <a:ln w="57150" cap="flat" cmpd="sng">
            <a:solidFill>
              <a:schemeClr val="lt1"/>
            </a:solidFill>
            <a:prstDash val="lg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47" name="Google Shape;147;p6"/>
          <p:cNvCxnSpPr>
            <a:endCxn id="143" idx="1"/>
          </p:cNvCxnSpPr>
          <p:nvPr/>
        </p:nvCxnSpPr>
        <p:spPr>
          <a:xfrm>
            <a:off x="7815943" y="2281649"/>
            <a:ext cx="3480300" cy="4500"/>
          </a:xfrm>
          <a:prstGeom prst="straightConnector1">
            <a:avLst/>
          </a:prstGeom>
          <a:noFill/>
          <a:ln w="57150" cap="flat" cmpd="sng">
            <a:solidFill>
              <a:schemeClr val="lt1"/>
            </a:solidFill>
            <a:prstDash val="lgDash"/>
            <a:miter lim="800000"/>
            <a:headEnd type="none" w="sm" len="sm"/>
            <a:tailEnd type="none" w="sm" len="sm"/>
          </a:ln>
        </p:spPr>
      </p:cxnSp>
      <p:grpSp>
        <p:nvGrpSpPr>
          <p:cNvPr id="148" name="Google Shape;148;p6"/>
          <p:cNvGrpSpPr/>
          <p:nvPr/>
        </p:nvGrpSpPr>
        <p:grpSpPr>
          <a:xfrm>
            <a:off x="5779394" y="3996337"/>
            <a:ext cx="565997" cy="875435"/>
            <a:chOff x="3344523" y="3582359"/>
            <a:chExt cx="565997" cy="875435"/>
          </a:xfrm>
        </p:grpSpPr>
        <p:sp>
          <p:nvSpPr>
            <p:cNvPr id="149" name="Google Shape;149;p6"/>
            <p:cNvSpPr/>
            <p:nvPr/>
          </p:nvSpPr>
          <p:spPr>
            <a:xfrm>
              <a:off x="3344523" y="3582359"/>
              <a:ext cx="565997" cy="875435"/>
            </a:xfrm>
            <a:custGeom>
              <a:avLst/>
              <a:gdLst/>
              <a:ahLst/>
              <a:cxnLst/>
              <a:rect l="l" t="t" r="r" b="b"/>
              <a:pathLst>
                <a:path w="565997" h="875435" extrusionOk="0">
                  <a:moveTo>
                    <a:pt x="281874" y="7"/>
                  </a:moveTo>
                  <a:cubicBezTo>
                    <a:pt x="331965" y="-346"/>
                    <a:pt x="382015" y="14319"/>
                    <a:pt x="430959" y="44399"/>
                  </a:cubicBezTo>
                  <a:cubicBezTo>
                    <a:pt x="528896" y="104462"/>
                    <a:pt x="574539" y="196282"/>
                    <a:pt x="564682" y="311117"/>
                  </a:cubicBezTo>
                  <a:cubicBezTo>
                    <a:pt x="552203" y="456348"/>
                    <a:pt x="490926" y="584390"/>
                    <a:pt x="415858" y="706557"/>
                  </a:cubicBezTo>
                  <a:cubicBezTo>
                    <a:pt x="378567" y="767203"/>
                    <a:pt x="335304" y="823383"/>
                    <a:pt x="282814" y="875435"/>
                  </a:cubicBezTo>
                  <a:cubicBezTo>
                    <a:pt x="268733" y="860188"/>
                    <a:pt x="255089" y="846593"/>
                    <a:pt x="242756" y="831880"/>
                  </a:cubicBezTo>
                  <a:cubicBezTo>
                    <a:pt x="127678" y="694709"/>
                    <a:pt x="44987" y="540884"/>
                    <a:pt x="8182" y="364674"/>
                  </a:cubicBezTo>
                  <a:cubicBezTo>
                    <a:pt x="-20078" y="229348"/>
                    <a:pt x="25710" y="110920"/>
                    <a:pt x="132534" y="45710"/>
                  </a:cubicBezTo>
                  <a:cubicBezTo>
                    <a:pt x="181648" y="15727"/>
                    <a:pt x="231782" y="359"/>
                    <a:pt x="281874" y="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0" name="Google Shape;150;p6"/>
            <p:cNvSpPr/>
            <p:nvPr/>
          </p:nvSpPr>
          <p:spPr>
            <a:xfrm>
              <a:off x="3390373" y="3640982"/>
              <a:ext cx="473210" cy="47321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1" name="Google Shape;151;p6"/>
          <p:cNvGrpSpPr/>
          <p:nvPr/>
        </p:nvGrpSpPr>
        <p:grpSpPr>
          <a:xfrm>
            <a:off x="8846519" y="1502555"/>
            <a:ext cx="565997" cy="875435"/>
            <a:chOff x="3344523" y="3582359"/>
            <a:chExt cx="565997" cy="875435"/>
          </a:xfrm>
        </p:grpSpPr>
        <p:sp>
          <p:nvSpPr>
            <p:cNvPr id="152" name="Google Shape;152;p6"/>
            <p:cNvSpPr/>
            <p:nvPr/>
          </p:nvSpPr>
          <p:spPr>
            <a:xfrm>
              <a:off x="3344523" y="3582359"/>
              <a:ext cx="565997" cy="875435"/>
            </a:xfrm>
            <a:custGeom>
              <a:avLst/>
              <a:gdLst/>
              <a:ahLst/>
              <a:cxnLst/>
              <a:rect l="l" t="t" r="r" b="b"/>
              <a:pathLst>
                <a:path w="565997" h="875435" extrusionOk="0">
                  <a:moveTo>
                    <a:pt x="281874" y="7"/>
                  </a:moveTo>
                  <a:cubicBezTo>
                    <a:pt x="331965" y="-346"/>
                    <a:pt x="382015" y="14319"/>
                    <a:pt x="430959" y="44399"/>
                  </a:cubicBezTo>
                  <a:cubicBezTo>
                    <a:pt x="528896" y="104462"/>
                    <a:pt x="574539" y="196282"/>
                    <a:pt x="564682" y="311117"/>
                  </a:cubicBezTo>
                  <a:cubicBezTo>
                    <a:pt x="552203" y="456348"/>
                    <a:pt x="490926" y="584390"/>
                    <a:pt x="415858" y="706557"/>
                  </a:cubicBezTo>
                  <a:cubicBezTo>
                    <a:pt x="378567" y="767203"/>
                    <a:pt x="335304" y="823383"/>
                    <a:pt x="282814" y="875435"/>
                  </a:cubicBezTo>
                  <a:cubicBezTo>
                    <a:pt x="268733" y="860188"/>
                    <a:pt x="255089" y="846593"/>
                    <a:pt x="242756" y="831880"/>
                  </a:cubicBezTo>
                  <a:cubicBezTo>
                    <a:pt x="127678" y="694709"/>
                    <a:pt x="44987" y="540884"/>
                    <a:pt x="8182" y="364674"/>
                  </a:cubicBezTo>
                  <a:cubicBezTo>
                    <a:pt x="-20078" y="229348"/>
                    <a:pt x="25710" y="110920"/>
                    <a:pt x="132534" y="45710"/>
                  </a:cubicBezTo>
                  <a:cubicBezTo>
                    <a:pt x="181648" y="15727"/>
                    <a:pt x="231782" y="359"/>
                    <a:pt x="281874" y="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3" name="Google Shape;153;p6"/>
            <p:cNvSpPr/>
            <p:nvPr/>
          </p:nvSpPr>
          <p:spPr>
            <a:xfrm>
              <a:off x="3390373" y="3640982"/>
              <a:ext cx="473210" cy="47321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54" name="Google Shape;154;p6"/>
          <p:cNvSpPr txBox="1"/>
          <p:nvPr/>
        </p:nvSpPr>
        <p:spPr>
          <a:xfrm>
            <a:off x="1532941" y="3845889"/>
            <a:ext cx="1181574" cy="461665"/>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s-ES" sz="2400" b="1">
                <a:solidFill>
                  <a:schemeClr val="accent1"/>
                </a:solidFill>
                <a:latin typeface="Calibri"/>
                <a:ea typeface="Calibri"/>
                <a:cs typeface="Calibri"/>
                <a:sym typeface="Calibri"/>
              </a:rPr>
              <a:t>2017</a:t>
            </a:r>
            <a:endParaRPr sz="2400" b="1">
              <a:solidFill>
                <a:schemeClr val="accent1"/>
              </a:solidFill>
              <a:latin typeface="Calibri"/>
              <a:ea typeface="Calibri"/>
              <a:cs typeface="Calibri"/>
              <a:sym typeface="Calibri"/>
            </a:endParaRPr>
          </a:p>
        </p:txBody>
      </p:sp>
      <p:sp>
        <p:nvSpPr>
          <p:cNvPr id="155" name="Google Shape;155;p6"/>
          <p:cNvSpPr txBox="1"/>
          <p:nvPr/>
        </p:nvSpPr>
        <p:spPr>
          <a:xfrm>
            <a:off x="6204658" y="4482939"/>
            <a:ext cx="1181574" cy="461665"/>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s-ES" sz="2400" b="1">
                <a:solidFill>
                  <a:schemeClr val="accent2"/>
                </a:solidFill>
                <a:latin typeface="Calibri"/>
                <a:ea typeface="Calibri"/>
                <a:cs typeface="Calibri"/>
                <a:sym typeface="Calibri"/>
              </a:rPr>
              <a:t>2020 </a:t>
            </a:r>
            <a:endParaRPr sz="2400" b="1">
              <a:solidFill>
                <a:schemeClr val="accent2"/>
              </a:solidFill>
              <a:latin typeface="Calibri"/>
              <a:ea typeface="Calibri"/>
              <a:cs typeface="Calibri"/>
              <a:sym typeface="Calibri"/>
            </a:endParaRPr>
          </a:p>
        </p:txBody>
      </p:sp>
      <p:sp>
        <p:nvSpPr>
          <p:cNvPr id="156" name="Google Shape;156;p6"/>
          <p:cNvSpPr txBox="1"/>
          <p:nvPr/>
        </p:nvSpPr>
        <p:spPr>
          <a:xfrm>
            <a:off x="8062746" y="2662759"/>
            <a:ext cx="2092156" cy="40011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s-ES" sz="2000" b="1">
                <a:solidFill>
                  <a:schemeClr val="accent4"/>
                </a:solidFill>
                <a:latin typeface="Calibri"/>
                <a:ea typeface="Calibri"/>
                <a:cs typeface="Calibri"/>
                <a:sym typeface="Calibri"/>
              </a:rPr>
              <a:t>Actualidad </a:t>
            </a:r>
            <a:endParaRPr sz="2000" b="1">
              <a:solidFill>
                <a:schemeClr val="accent4"/>
              </a:solidFill>
              <a:latin typeface="Calibri"/>
              <a:ea typeface="Calibri"/>
              <a:cs typeface="Calibri"/>
              <a:sym typeface="Calibri"/>
            </a:endParaRPr>
          </a:p>
        </p:txBody>
      </p:sp>
      <p:sp>
        <p:nvSpPr>
          <p:cNvPr id="157" name="Google Shape;157;p6"/>
          <p:cNvSpPr/>
          <p:nvPr/>
        </p:nvSpPr>
        <p:spPr>
          <a:xfrm>
            <a:off x="8961564" y="1640768"/>
            <a:ext cx="327959" cy="215540"/>
          </a:xfrm>
          <a:custGeom>
            <a:avLst/>
            <a:gdLst/>
            <a:ahLst/>
            <a:cxnLst/>
            <a:rect l="l" t="t" r="r" b="b"/>
            <a:pathLst>
              <a:path w="3240006" h="2129375" extrusionOk="0">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58" name="Google Shape;158;p6"/>
          <p:cNvGrpSpPr/>
          <p:nvPr/>
        </p:nvGrpSpPr>
        <p:grpSpPr>
          <a:xfrm>
            <a:off x="1251884" y="3330291"/>
            <a:ext cx="1703533" cy="2659350"/>
            <a:chOff x="2278943" y="4449086"/>
            <a:chExt cx="1703533" cy="2659350"/>
          </a:xfrm>
        </p:grpSpPr>
        <p:sp>
          <p:nvSpPr>
            <p:cNvPr id="159" name="Google Shape;159;p6"/>
            <p:cNvSpPr txBox="1"/>
            <p:nvPr/>
          </p:nvSpPr>
          <p:spPr>
            <a:xfrm flipH="1">
              <a:off x="2318013" y="4449086"/>
              <a:ext cx="1664463" cy="590931"/>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None/>
              </a:pPr>
              <a:r>
                <a:rPr lang="es-ES" sz="2000">
                  <a:solidFill>
                    <a:schemeClr val="accent1"/>
                  </a:solidFill>
                  <a:latin typeface="Calibri"/>
                  <a:ea typeface="Calibri"/>
                  <a:cs typeface="Calibri"/>
                  <a:sym typeface="Calibri"/>
                </a:rPr>
                <a:t>Lanzamiento inicial</a:t>
              </a:r>
              <a:endParaRPr sz="2000">
                <a:solidFill>
                  <a:schemeClr val="accent1"/>
                </a:solidFill>
                <a:latin typeface="Calibri"/>
                <a:ea typeface="Calibri"/>
                <a:cs typeface="Calibri"/>
                <a:sym typeface="Calibri"/>
              </a:endParaRPr>
            </a:p>
          </p:txBody>
        </p:sp>
        <p:sp>
          <p:nvSpPr>
            <p:cNvPr id="160" name="Google Shape;160;p6"/>
            <p:cNvSpPr txBox="1"/>
            <p:nvPr/>
          </p:nvSpPr>
          <p:spPr>
            <a:xfrm flipH="1">
              <a:off x="2278943" y="6708326"/>
              <a:ext cx="1664463"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2000">
                  <a:solidFill>
                    <a:srgbClr val="3F3F3F"/>
                  </a:solidFill>
                  <a:latin typeface="Calibri"/>
                  <a:ea typeface="Calibri"/>
                  <a:cs typeface="Calibri"/>
                  <a:sym typeface="Calibri"/>
                </a:rPr>
                <a:t>Alpha (v0.0.6) </a:t>
              </a:r>
              <a:endParaRPr sz="2000">
                <a:solidFill>
                  <a:schemeClr val="dk1"/>
                </a:solidFill>
                <a:latin typeface="Calibri"/>
                <a:ea typeface="Calibri"/>
                <a:cs typeface="Calibri"/>
                <a:sym typeface="Calibri"/>
              </a:endParaRPr>
            </a:p>
          </p:txBody>
        </p:sp>
      </p:grpSp>
      <p:grpSp>
        <p:nvGrpSpPr>
          <p:cNvPr id="161" name="Google Shape;161;p6"/>
          <p:cNvGrpSpPr/>
          <p:nvPr/>
        </p:nvGrpSpPr>
        <p:grpSpPr>
          <a:xfrm>
            <a:off x="6277973" y="5051685"/>
            <a:ext cx="2495671" cy="763603"/>
            <a:chOff x="780042" y="4193250"/>
            <a:chExt cx="2495671" cy="763603"/>
          </a:xfrm>
        </p:grpSpPr>
        <p:sp>
          <p:nvSpPr>
            <p:cNvPr id="162" name="Google Shape;162;p6"/>
            <p:cNvSpPr txBox="1"/>
            <p:nvPr/>
          </p:nvSpPr>
          <p:spPr>
            <a:xfrm flipH="1">
              <a:off x="790105" y="4193250"/>
              <a:ext cx="2485608" cy="590931"/>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s-ES" sz="2000">
                  <a:solidFill>
                    <a:schemeClr val="accent2"/>
                  </a:solidFill>
                  <a:latin typeface="Calibri"/>
                  <a:ea typeface="Calibri"/>
                  <a:cs typeface="Calibri"/>
                  <a:sym typeface="Calibri"/>
                </a:rPr>
                <a:t>Unión empresas Canonical y Google </a:t>
              </a:r>
              <a:endParaRPr/>
            </a:p>
          </p:txBody>
        </p:sp>
        <p:sp>
          <p:nvSpPr>
            <p:cNvPr id="163" name="Google Shape;163;p6"/>
            <p:cNvSpPr txBox="1"/>
            <p:nvPr/>
          </p:nvSpPr>
          <p:spPr>
            <a:xfrm flipH="1">
              <a:off x="780042" y="4649076"/>
              <a:ext cx="168459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64" name="Google Shape;164;p6"/>
          <p:cNvGrpSpPr/>
          <p:nvPr/>
        </p:nvGrpSpPr>
        <p:grpSpPr>
          <a:xfrm>
            <a:off x="1840730" y="4320221"/>
            <a:ext cx="565997" cy="875435"/>
            <a:chOff x="3344523" y="3582359"/>
            <a:chExt cx="565997" cy="875435"/>
          </a:xfrm>
        </p:grpSpPr>
        <p:sp>
          <p:nvSpPr>
            <p:cNvPr id="165" name="Google Shape;165;p6"/>
            <p:cNvSpPr/>
            <p:nvPr/>
          </p:nvSpPr>
          <p:spPr>
            <a:xfrm>
              <a:off x="3344523" y="3582359"/>
              <a:ext cx="565997" cy="875435"/>
            </a:xfrm>
            <a:custGeom>
              <a:avLst/>
              <a:gdLst/>
              <a:ahLst/>
              <a:cxnLst/>
              <a:rect l="l" t="t" r="r" b="b"/>
              <a:pathLst>
                <a:path w="565997" h="875435" extrusionOk="0">
                  <a:moveTo>
                    <a:pt x="281874" y="7"/>
                  </a:moveTo>
                  <a:cubicBezTo>
                    <a:pt x="331965" y="-346"/>
                    <a:pt x="382015" y="14319"/>
                    <a:pt x="430959" y="44399"/>
                  </a:cubicBezTo>
                  <a:cubicBezTo>
                    <a:pt x="528896" y="104462"/>
                    <a:pt x="574539" y="196282"/>
                    <a:pt x="564682" y="311117"/>
                  </a:cubicBezTo>
                  <a:cubicBezTo>
                    <a:pt x="552203" y="456348"/>
                    <a:pt x="490926" y="584390"/>
                    <a:pt x="415858" y="706557"/>
                  </a:cubicBezTo>
                  <a:cubicBezTo>
                    <a:pt x="378567" y="767203"/>
                    <a:pt x="335304" y="823383"/>
                    <a:pt x="282814" y="875435"/>
                  </a:cubicBezTo>
                  <a:cubicBezTo>
                    <a:pt x="268733" y="860188"/>
                    <a:pt x="255089" y="846593"/>
                    <a:pt x="242756" y="831880"/>
                  </a:cubicBezTo>
                  <a:cubicBezTo>
                    <a:pt x="127678" y="694709"/>
                    <a:pt x="44987" y="540884"/>
                    <a:pt x="8182" y="364674"/>
                  </a:cubicBezTo>
                  <a:cubicBezTo>
                    <a:pt x="-20078" y="229348"/>
                    <a:pt x="25710" y="110920"/>
                    <a:pt x="132534" y="45710"/>
                  </a:cubicBezTo>
                  <a:cubicBezTo>
                    <a:pt x="181648" y="15727"/>
                    <a:pt x="231782" y="359"/>
                    <a:pt x="281874" y="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6" name="Google Shape;166;p6"/>
            <p:cNvSpPr/>
            <p:nvPr/>
          </p:nvSpPr>
          <p:spPr>
            <a:xfrm>
              <a:off x="3390373" y="3640982"/>
              <a:ext cx="473210" cy="47321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7" name="Google Shape;167;p6"/>
          <p:cNvGrpSpPr/>
          <p:nvPr/>
        </p:nvGrpSpPr>
        <p:grpSpPr>
          <a:xfrm flipH="1">
            <a:off x="1972133" y="4454277"/>
            <a:ext cx="309052" cy="575844"/>
            <a:chOff x="1589533" y="1116515"/>
            <a:chExt cx="3026615" cy="4968176"/>
          </a:xfrm>
        </p:grpSpPr>
        <p:sp>
          <p:nvSpPr>
            <p:cNvPr id="168" name="Google Shape;168;p6"/>
            <p:cNvSpPr/>
            <p:nvPr/>
          </p:nvSpPr>
          <p:spPr>
            <a:xfrm>
              <a:off x="2132802" y="2924944"/>
              <a:ext cx="1926584" cy="1846330"/>
            </a:xfrm>
            <a:custGeom>
              <a:avLst/>
              <a:gdLst/>
              <a:ahLst/>
              <a:cxnLst/>
              <a:rect l="l" t="t" r="r" b="b"/>
              <a:pathLst>
                <a:path w="1926584" h="1846330" extrusionOk="0">
                  <a:moveTo>
                    <a:pt x="1089951" y="1842682"/>
                  </a:moveTo>
                  <a:lnTo>
                    <a:pt x="1097532" y="1846330"/>
                  </a:lnTo>
                  <a:lnTo>
                    <a:pt x="1093652" y="1846330"/>
                  </a:lnTo>
                  <a:cubicBezTo>
                    <a:pt x="1092687" y="1844762"/>
                    <a:pt x="1091322" y="1843713"/>
                    <a:pt x="1089951" y="1842682"/>
                  </a:cubicBezTo>
                  <a:close/>
                  <a:moveTo>
                    <a:pt x="465856" y="1495303"/>
                  </a:moveTo>
                  <a:lnTo>
                    <a:pt x="1467054" y="1495303"/>
                  </a:lnTo>
                  <a:lnTo>
                    <a:pt x="1233836" y="1811603"/>
                  </a:lnTo>
                  <a:lnTo>
                    <a:pt x="699074" y="1811603"/>
                  </a:lnTo>
                  <a:close/>
                  <a:moveTo>
                    <a:pt x="0" y="0"/>
                  </a:moveTo>
                  <a:lnTo>
                    <a:pt x="706150" y="0"/>
                  </a:lnTo>
                  <a:cubicBezTo>
                    <a:pt x="688007" y="36121"/>
                    <a:pt x="678316" y="76955"/>
                    <a:pt x="678316" y="120053"/>
                  </a:cubicBezTo>
                  <a:cubicBezTo>
                    <a:pt x="678316" y="275422"/>
                    <a:pt x="804268" y="401374"/>
                    <a:pt x="959637" y="401374"/>
                  </a:cubicBezTo>
                  <a:cubicBezTo>
                    <a:pt x="1115006" y="401374"/>
                    <a:pt x="1240958" y="275422"/>
                    <a:pt x="1240958" y="120053"/>
                  </a:cubicBezTo>
                  <a:cubicBezTo>
                    <a:pt x="1240958" y="76955"/>
                    <a:pt x="1231267" y="36121"/>
                    <a:pt x="1213124" y="0"/>
                  </a:cubicBezTo>
                  <a:lnTo>
                    <a:pt x="1926584" y="0"/>
                  </a:lnTo>
                  <a:cubicBezTo>
                    <a:pt x="1925444" y="144359"/>
                    <a:pt x="1883779" y="344931"/>
                    <a:pt x="1823215" y="551899"/>
                  </a:cubicBezTo>
                  <a:cubicBezTo>
                    <a:pt x="1795312" y="517144"/>
                    <a:pt x="1757916" y="489629"/>
                    <a:pt x="1713591" y="472119"/>
                  </a:cubicBezTo>
                  <a:cubicBezTo>
                    <a:pt x="1569089" y="415034"/>
                    <a:pt x="1405670" y="485901"/>
                    <a:pt x="1348585" y="630403"/>
                  </a:cubicBezTo>
                  <a:cubicBezTo>
                    <a:pt x="1291501" y="774905"/>
                    <a:pt x="1362367" y="938324"/>
                    <a:pt x="1506869" y="995409"/>
                  </a:cubicBezTo>
                  <a:cubicBezTo>
                    <a:pt x="1554590" y="1014260"/>
                    <a:pt x="1604374" y="1019158"/>
                    <a:pt x="1651530" y="1010859"/>
                  </a:cubicBezTo>
                  <a:lnTo>
                    <a:pt x="1566591" y="1237129"/>
                  </a:lnTo>
                  <a:cubicBezTo>
                    <a:pt x="1534342" y="1304822"/>
                    <a:pt x="1503291" y="1361947"/>
                    <a:pt x="1475612" y="1404265"/>
                  </a:cubicBezTo>
                  <a:lnTo>
                    <a:pt x="450971" y="1404265"/>
                  </a:lnTo>
                  <a:cubicBezTo>
                    <a:pt x="423328" y="1362000"/>
                    <a:pt x="392320" y="1304965"/>
                    <a:pt x="360116" y="1237384"/>
                  </a:cubicBezTo>
                  <a:lnTo>
                    <a:pt x="271026" y="1000106"/>
                  </a:lnTo>
                  <a:cubicBezTo>
                    <a:pt x="328356" y="1014395"/>
                    <a:pt x="390560" y="1009724"/>
                    <a:pt x="448647" y="983756"/>
                  </a:cubicBezTo>
                  <a:cubicBezTo>
                    <a:pt x="590487" y="920346"/>
                    <a:pt x="654067" y="753956"/>
                    <a:pt x="590657" y="612116"/>
                  </a:cubicBezTo>
                  <a:cubicBezTo>
                    <a:pt x="527246" y="470276"/>
                    <a:pt x="360857" y="406696"/>
                    <a:pt x="219017" y="470106"/>
                  </a:cubicBezTo>
                  <a:cubicBezTo>
                    <a:pt x="172166" y="491051"/>
                    <a:pt x="133853" y="523232"/>
                    <a:pt x="106817" y="562760"/>
                  </a:cubicBezTo>
                  <a:lnTo>
                    <a:pt x="105084" y="558146"/>
                  </a:lnTo>
                  <a:cubicBezTo>
                    <a:pt x="43643" y="348954"/>
                    <a:pt x="1152" y="145804"/>
                    <a:pt x="0" y="0"/>
                  </a:cubicBezTo>
                  <a:close/>
                </a:path>
              </a:pathLst>
            </a:custGeom>
            <a:solidFill>
              <a:schemeClr val="accent5"/>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Calibri"/>
                <a:ea typeface="Calibri"/>
                <a:cs typeface="Calibri"/>
                <a:sym typeface="Calibri"/>
              </a:endParaRPr>
            </a:p>
          </p:txBody>
        </p:sp>
        <p:sp>
          <p:nvSpPr>
            <p:cNvPr id="169" name="Google Shape;169;p6"/>
            <p:cNvSpPr/>
            <p:nvPr/>
          </p:nvSpPr>
          <p:spPr>
            <a:xfrm>
              <a:off x="2569504" y="4788517"/>
              <a:ext cx="1269711" cy="1296174"/>
            </a:xfrm>
            <a:custGeom>
              <a:avLst/>
              <a:gdLst/>
              <a:ahLst/>
              <a:cxnLst/>
              <a:rect l="l" t="t" r="r" b="b"/>
              <a:pathLst>
                <a:path w="1020942" h="1042219" extrusionOk="0">
                  <a:moveTo>
                    <a:pt x="598154" y="0"/>
                  </a:moveTo>
                  <a:lnTo>
                    <a:pt x="602034" y="0"/>
                  </a:lnTo>
                  <a:cubicBezTo>
                    <a:pt x="732545" y="48130"/>
                    <a:pt x="851964" y="153955"/>
                    <a:pt x="948095" y="335846"/>
                  </a:cubicBezTo>
                  <a:cubicBezTo>
                    <a:pt x="978843" y="400651"/>
                    <a:pt x="1074165" y="613050"/>
                    <a:pt x="981303" y="723974"/>
                  </a:cubicBezTo>
                  <a:cubicBezTo>
                    <a:pt x="873097" y="539136"/>
                    <a:pt x="886508" y="512529"/>
                    <a:pt x="761589" y="478328"/>
                  </a:cubicBezTo>
                  <a:cubicBezTo>
                    <a:pt x="754102" y="579795"/>
                    <a:pt x="721375" y="679980"/>
                    <a:pt x="714168" y="719738"/>
                  </a:cubicBezTo>
                  <a:cubicBezTo>
                    <a:pt x="628200" y="910870"/>
                    <a:pt x="649237" y="899056"/>
                    <a:pt x="469174" y="1042219"/>
                  </a:cubicBezTo>
                  <a:cubicBezTo>
                    <a:pt x="470908" y="800421"/>
                    <a:pt x="373014" y="748650"/>
                    <a:pt x="282500" y="696880"/>
                  </a:cubicBezTo>
                  <a:cubicBezTo>
                    <a:pt x="223160" y="674502"/>
                    <a:pt x="189098" y="616202"/>
                    <a:pt x="179009" y="547569"/>
                  </a:cubicBezTo>
                  <a:cubicBezTo>
                    <a:pt x="129468" y="579663"/>
                    <a:pt x="78120" y="590821"/>
                    <a:pt x="28383" y="622928"/>
                  </a:cubicBezTo>
                  <a:cubicBezTo>
                    <a:pt x="28383" y="549752"/>
                    <a:pt x="-45416" y="410156"/>
                    <a:pt x="44988" y="257647"/>
                  </a:cubicBezTo>
                  <a:cubicBezTo>
                    <a:pt x="86462" y="192778"/>
                    <a:pt x="162388" y="97808"/>
                    <a:pt x="252225" y="34529"/>
                  </a:cubicBezTo>
                  <a:lnTo>
                    <a:pt x="215398" y="84251"/>
                  </a:lnTo>
                  <a:cubicBezTo>
                    <a:pt x="167064" y="165792"/>
                    <a:pt x="206521" y="240427"/>
                    <a:pt x="206521" y="279552"/>
                  </a:cubicBezTo>
                  <a:cubicBezTo>
                    <a:pt x="233112" y="262386"/>
                    <a:pt x="260566" y="256420"/>
                    <a:pt x="287054" y="239261"/>
                  </a:cubicBezTo>
                  <a:cubicBezTo>
                    <a:pt x="292448" y="275956"/>
                    <a:pt x="310660" y="307127"/>
                    <a:pt x="342388" y="319091"/>
                  </a:cubicBezTo>
                  <a:cubicBezTo>
                    <a:pt x="390781" y="346770"/>
                    <a:pt x="443121" y="374450"/>
                    <a:pt x="442194" y="503730"/>
                  </a:cubicBezTo>
                  <a:cubicBezTo>
                    <a:pt x="538467" y="427187"/>
                    <a:pt x="527219" y="433503"/>
                    <a:pt x="573183" y="331312"/>
                  </a:cubicBezTo>
                  <a:cubicBezTo>
                    <a:pt x="577036" y="310054"/>
                    <a:pt x="594533" y="256491"/>
                    <a:pt x="598537" y="202239"/>
                  </a:cubicBezTo>
                  <a:cubicBezTo>
                    <a:pt x="665326" y="220526"/>
                    <a:pt x="658156" y="234752"/>
                    <a:pt x="716010" y="333576"/>
                  </a:cubicBezTo>
                  <a:cubicBezTo>
                    <a:pt x="765659" y="274270"/>
                    <a:pt x="714694" y="160709"/>
                    <a:pt x="698255" y="126060"/>
                  </a:cubicBezTo>
                  <a:cubicBezTo>
                    <a:pt x="669077" y="70854"/>
                    <a:pt x="635888" y="28754"/>
                    <a:pt x="598154" y="0"/>
                  </a:cubicBezTo>
                  <a:close/>
                </a:path>
              </a:pathLst>
            </a:custGeom>
            <a:solidFill>
              <a:schemeClr val="accent5"/>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Calibri"/>
                <a:ea typeface="Calibri"/>
                <a:cs typeface="Calibri"/>
                <a:sym typeface="Calibri"/>
              </a:endParaRPr>
            </a:p>
          </p:txBody>
        </p:sp>
        <p:sp>
          <p:nvSpPr>
            <p:cNvPr id="170" name="Google Shape;170;p6"/>
            <p:cNvSpPr/>
            <p:nvPr/>
          </p:nvSpPr>
          <p:spPr>
            <a:xfrm>
              <a:off x="2131996" y="1116515"/>
              <a:ext cx="1928194" cy="2147820"/>
            </a:xfrm>
            <a:custGeom>
              <a:avLst/>
              <a:gdLst/>
              <a:ahLst/>
              <a:cxnLst/>
              <a:rect l="l" t="t" r="r" b="b"/>
              <a:pathLst>
                <a:path w="1928194" h="2147820" extrusionOk="0">
                  <a:moveTo>
                    <a:pt x="967261" y="833968"/>
                  </a:moveTo>
                  <a:cubicBezTo>
                    <a:pt x="1092352" y="833968"/>
                    <a:pt x="1193758" y="935374"/>
                    <a:pt x="1193758" y="1060466"/>
                  </a:cubicBezTo>
                  <a:cubicBezTo>
                    <a:pt x="1193758" y="1185557"/>
                    <a:pt x="1092352" y="1286963"/>
                    <a:pt x="967261" y="1286963"/>
                  </a:cubicBezTo>
                  <a:cubicBezTo>
                    <a:pt x="842169" y="1286963"/>
                    <a:pt x="740763" y="1185557"/>
                    <a:pt x="740763" y="1060466"/>
                  </a:cubicBezTo>
                  <a:cubicBezTo>
                    <a:pt x="740763" y="935374"/>
                    <a:pt x="842169" y="833968"/>
                    <a:pt x="967261" y="833968"/>
                  </a:cubicBezTo>
                  <a:close/>
                  <a:moveTo>
                    <a:pt x="967261" y="676961"/>
                  </a:moveTo>
                  <a:cubicBezTo>
                    <a:pt x="755457" y="676961"/>
                    <a:pt x="583756" y="848662"/>
                    <a:pt x="583756" y="1060466"/>
                  </a:cubicBezTo>
                  <a:cubicBezTo>
                    <a:pt x="583756" y="1272269"/>
                    <a:pt x="755457" y="1443970"/>
                    <a:pt x="967261" y="1443970"/>
                  </a:cubicBezTo>
                  <a:cubicBezTo>
                    <a:pt x="1179064" y="1443970"/>
                    <a:pt x="1350765" y="1272269"/>
                    <a:pt x="1350765" y="1060466"/>
                  </a:cubicBezTo>
                  <a:cubicBezTo>
                    <a:pt x="1350765" y="848662"/>
                    <a:pt x="1179064" y="676961"/>
                    <a:pt x="967261" y="676961"/>
                  </a:cubicBezTo>
                  <a:close/>
                  <a:moveTo>
                    <a:pt x="950055" y="2168"/>
                  </a:moveTo>
                  <a:cubicBezTo>
                    <a:pt x="1242977" y="152649"/>
                    <a:pt x="1536140" y="521630"/>
                    <a:pt x="1696441" y="779728"/>
                  </a:cubicBezTo>
                  <a:cubicBezTo>
                    <a:pt x="1833936" y="1038333"/>
                    <a:pt x="1933792" y="1407364"/>
                    <a:pt x="1927951" y="1727638"/>
                  </a:cubicBezTo>
                  <a:lnTo>
                    <a:pt x="1927390" y="1736421"/>
                  </a:lnTo>
                  <a:lnTo>
                    <a:pt x="1077865" y="1736421"/>
                  </a:lnTo>
                  <a:lnTo>
                    <a:pt x="1077865" y="1773357"/>
                  </a:lnTo>
                  <a:cubicBezTo>
                    <a:pt x="1131585" y="1808489"/>
                    <a:pt x="1165002" y="1869686"/>
                    <a:pt x="1165002" y="1938688"/>
                  </a:cubicBezTo>
                  <a:cubicBezTo>
                    <a:pt x="1165002" y="2054189"/>
                    <a:pt x="1071372" y="2147820"/>
                    <a:pt x="955874" y="2147820"/>
                  </a:cubicBezTo>
                  <a:cubicBezTo>
                    <a:pt x="840375" y="2147820"/>
                    <a:pt x="746746" y="2054189"/>
                    <a:pt x="746746" y="1938688"/>
                  </a:cubicBezTo>
                  <a:cubicBezTo>
                    <a:pt x="746746" y="1869686"/>
                    <a:pt x="780162" y="1808489"/>
                    <a:pt x="833882" y="1773357"/>
                  </a:cubicBezTo>
                  <a:lnTo>
                    <a:pt x="833882" y="1736421"/>
                  </a:lnTo>
                  <a:lnTo>
                    <a:pt x="806" y="1736421"/>
                  </a:lnTo>
                  <a:cubicBezTo>
                    <a:pt x="261" y="1733474"/>
                    <a:pt x="244" y="1730544"/>
                    <a:pt x="244" y="1727638"/>
                  </a:cubicBezTo>
                  <a:cubicBezTo>
                    <a:pt x="-5597" y="1407364"/>
                    <a:pt x="94259" y="1038333"/>
                    <a:pt x="231753" y="779728"/>
                  </a:cubicBezTo>
                  <a:cubicBezTo>
                    <a:pt x="391561" y="522427"/>
                    <a:pt x="638473" y="114130"/>
                    <a:pt x="950055" y="2168"/>
                  </a:cubicBezTo>
                  <a:close/>
                  <a:moveTo>
                    <a:pt x="954612" y="0"/>
                  </a:moveTo>
                  <a:cubicBezTo>
                    <a:pt x="953033" y="554"/>
                    <a:pt x="951456" y="1115"/>
                    <a:pt x="950055" y="2168"/>
                  </a:cubicBezTo>
                  <a:lnTo>
                    <a:pt x="948393" y="1170"/>
                  </a:lnTo>
                  <a:close/>
                </a:path>
              </a:pathLst>
            </a:custGeom>
            <a:solidFill>
              <a:schemeClr val="accent5"/>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Calibri"/>
                <a:ea typeface="Calibri"/>
                <a:cs typeface="Calibri"/>
                <a:sym typeface="Calibri"/>
              </a:endParaRPr>
            </a:p>
          </p:txBody>
        </p:sp>
        <p:sp>
          <p:nvSpPr>
            <p:cNvPr id="171" name="Google Shape;171;p6"/>
            <p:cNvSpPr/>
            <p:nvPr/>
          </p:nvSpPr>
          <p:spPr>
            <a:xfrm>
              <a:off x="3519472" y="3388517"/>
              <a:ext cx="1096676" cy="977554"/>
            </a:xfrm>
            <a:custGeom>
              <a:avLst/>
              <a:gdLst/>
              <a:ahLst/>
              <a:cxnLst/>
              <a:rect l="l" t="t" r="r" b="b"/>
              <a:pathLst>
                <a:path w="1096675" h="977555" extrusionOk="0">
                  <a:moveTo>
                    <a:pt x="1096675" y="977555"/>
                  </a:moveTo>
                  <a:lnTo>
                    <a:pt x="294755" y="679396"/>
                  </a:lnTo>
                  <a:cubicBezTo>
                    <a:pt x="317745" y="611708"/>
                    <a:pt x="345100" y="533141"/>
                    <a:pt x="375325" y="450303"/>
                  </a:cubicBezTo>
                  <a:lnTo>
                    <a:pt x="323464" y="431646"/>
                  </a:lnTo>
                  <a:cubicBezTo>
                    <a:pt x="272223" y="470302"/>
                    <a:pt x="203326" y="481030"/>
                    <a:pt x="138398" y="457673"/>
                  </a:cubicBezTo>
                  <a:cubicBezTo>
                    <a:pt x="29715" y="418576"/>
                    <a:pt x="-26695" y="298780"/>
                    <a:pt x="12402" y="190099"/>
                  </a:cubicBezTo>
                  <a:cubicBezTo>
                    <a:pt x="51498" y="81420"/>
                    <a:pt x="171296" y="25011"/>
                    <a:pt x="279978" y="64109"/>
                  </a:cubicBezTo>
                  <a:cubicBezTo>
                    <a:pt x="344907" y="87466"/>
                    <a:pt x="391180" y="139626"/>
                    <a:pt x="406053" y="202066"/>
                  </a:cubicBezTo>
                  <a:lnTo>
                    <a:pt x="460561" y="221675"/>
                  </a:lnTo>
                  <a:cubicBezTo>
                    <a:pt x="489741" y="145000"/>
                    <a:pt x="520036" y="69608"/>
                    <a:pt x="549792" y="0"/>
                  </a:cubicBezTo>
                  <a:lnTo>
                    <a:pt x="799950" y="152882"/>
                  </a:lnTo>
                  <a:close/>
                </a:path>
              </a:pathLst>
            </a:custGeom>
            <a:solidFill>
              <a:schemeClr val="accent5"/>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Calibri"/>
                <a:ea typeface="Calibri"/>
                <a:cs typeface="Calibri"/>
                <a:sym typeface="Calibri"/>
              </a:endParaRPr>
            </a:p>
          </p:txBody>
        </p:sp>
        <p:sp>
          <p:nvSpPr>
            <p:cNvPr id="172" name="Google Shape;172;p6"/>
            <p:cNvSpPr/>
            <p:nvPr/>
          </p:nvSpPr>
          <p:spPr>
            <a:xfrm flipH="1">
              <a:off x="1589533" y="3388516"/>
              <a:ext cx="1096675" cy="977555"/>
            </a:xfrm>
            <a:custGeom>
              <a:avLst/>
              <a:gdLst/>
              <a:ahLst/>
              <a:cxnLst/>
              <a:rect l="l" t="t" r="r" b="b"/>
              <a:pathLst>
                <a:path w="1096675" h="977555" extrusionOk="0">
                  <a:moveTo>
                    <a:pt x="1096675" y="977555"/>
                  </a:moveTo>
                  <a:lnTo>
                    <a:pt x="294755" y="679396"/>
                  </a:lnTo>
                  <a:cubicBezTo>
                    <a:pt x="317745" y="611708"/>
                    <a:pt x="345100" y="533141"/>
                    <a:pt x="375325" y="450303"/>
                  </a:cubicBezTo>
                  <a:lnTo>
                    <a:pt x="323464" y="431646"/>
                  </a:lnTo>
                  <a:cubicBezTo>
                    <a:pt x="272223" y="470302"/>
                    <a:pt x="203326" y="481030"/>
                    <a:pt x="138398" y="457673"/>
                  </a:cubicBezTo>
                  <a:cubicBezTo>
                    <a:pt x="29715" y="418576"/>
                    <a:pt x="-26695" y="298780"/>
                    <a:pt x="12402" y="190099"/>
                  </a:cubicBezTo>
                  <a:cubicBezTo>
                    <a:pt x="51498" y="81420"/>
                    <a:pt x="171296" y="25011"/>
                    <a:pt x="279978" y="64109"/>
                  </a:cubicBezTo>
                  <a:cubicBezTo>
                    <a:pt x="344907" y="87466"/>
                    <a:pt x="391180" y="139626"/>
                    <a:pt x="406053" y="202066"/>
                  </a:cubicBezTo>
                  <a:lnTo>
                    <a:pt x="460561" y="221675"/>
                  </a:lnTo>
                  <a:cubicBezTo>
                    <a:pt x="489741" y="145000"/>
                    <a:pt x="520036" y="69608"/>
                    <a:pt x="549792" y="0"/>
                  </a:cubicBezTo>
                  <a:lnTo>
                    <a:pt x="799950" y="152882"/>
                  </a:lnTo>
                  <a:close/>
                </a:path>
              </a:pathLst>
            </a:custGeom>
            <a:solidFill>
              <a:schemeClr val="accent5"/>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Calibri"/>
                <a:ea typeface="Calibri"/>
                <a:cs typeface="Calibri"/>
                <a:sym typeface="Calibri"/>
              </a:endParaRPr>
            </a:p>
          </p:txBody>
        </p:sp>
      </p:grpSp>
      <p:sp>
        <p:nvSpPr>
          <p:cNvPr id="173" name="Google Shape;173;p6"/>
          <p:cNvSpPr txBox="1"/>
          <p:nvPr/>
        </p:nvSpPr>
        <p:spPr>
          <a:xfrm>
            <a:off x="0" y="109977"/>
            <a:ext cx="10515600" cy="1325563"/>
          </a:xfrm>
          <a:prstGeom prst="rect">
            <a:avLst/>
          </a:prstGeom>
          <a:noFill/>
          <a:ln>
            <a:noFill/>
          </a:ln>
        </p:spPr>
        <p:txBody>
          <a:bodyPr spcFirstLastPara="1" wrap="square" lIns="91425" tIns="45700" rIns="91425" bIns="45700" anchor="ctr" anchorCtr="0">
            <a:noAutofit/>
          </a:bodyPr>
          <a:lstStyle/>
          <a:p>
            <a:pPr marL="449580" marR="0" lvl="0" indent="0" algn="just" rtl="0">
              <a:lnSpc>
                <a:spcPct val="107000"/>
              </a:lnSpc>
              <a:spcBef>
                <a:spcPts val="0"/>
              </a:spcBef>
              <a:spcAft>
                <a:spcPts val="0"/>
              </a:spcAft>
              <a:buClr>
                <a:schemeClr val="lt1"/>
              </a:buClr>
              <a:buSzPts val="4800"/>
              <a:buFont typeface="Calibri"/>
              <a:buNone/>
            </a:pPr>
            <a:r>
              <a:rPr lang="es-ES" sz="4800" b="1">
                <a:solidFill>
                  <a:schemeClr val="lt1"/>
                </a:solidFill>
                <a:latin typeface="Calibri"/>
                <a:ea typeface="Calibri"/>
                <a:cs typeface="Calibri"/>
                <a:sym typeface="Calibri"/>
              </a:rPr>
              <a:t>Historia</a:t>
            </a:r>
            <a:endParaRPr sz="3600">
              <a:solidFill>
                <a:schemeClr val="lt1"/>
              </a:solidFill>
              <a:latin typeface="Calibri"/>
              <a:ea typeface="Calibri"/>
              <a:cs typeface="Calibri"/>
              <a:sym typeface="Calibri"/>
            </a:endParaRPr>
          </a:p>
        </p:txBody>
      </p:sp>
      <p:sp>
        <p:nvSpPr>
          <p:cNvPr id="174" name="Google Shape;174;p6"/>
          <p:cNvSpPr txBox="1"/>
          <p:nvPr/>
        </p:nvSpPr>
        <p:spPr>
          <a:xfrm>
            <a:off x="559093" y="5898132"/>
            <a:ext cx="360139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Calibri"/>
                <a:ea typeface="Calibri"/>
                <a:cs typeface="Calibri"/>
                <a:sym typeface="Calibri"/>
              </a:rPr>
              <a:t>Compatible principalmente con el desarrollo de aplicaciones móviles.</a:t>
            </a:r>
            <a:endParaRPr/>
          </a:p>
        </p:txBody>
      </p:sp>
      <p:sp>
        <p:nvSpPr>
          <p:cNvPr id="175" name="Google Shape;175;p6"/>
          <p:cNvSpPr txBox="1"/>
          <p:nvPr/>
        </p:nvSpPr>
        <p:spPr>
          <a:xfrm>
            <a:off x="7504435" y="3030853"/>
            <a:ext cx="367593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Calibri"/>
                <a:ea typeface="Calibri"/>
                <a:cs typeface="Calibri"/>
                <a:sym typeface="Calibri"/>
              </a:rPr>
              <a:t>Compatible con el desarrollo de aplicaciones en iOS, Android, web, Windows, MacOS y Linux..</a:t>
            </a:r>
            <a:endParaRPr/>
          </a:p>
        </p:txBody>
      </p:sp>
      <p:sp>
        <p:nvSpPr>
          <p:cNvPr id="176" name="Google Shape;176;p6"/>
          <p:cNvSpPr txBox="1"/>
          <p:nvPr/>
        </p:nvSpPr>
        <p:spPr>
          <a:xfrm flipH="1">
            <a:off x="6398283" y="5697960"/>
            <a:ext cx="1664463"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2000">
                <a:solidFill>
                  <a:srgbClr val="3F3F3F"/>
                </a:solidFill>
                <a:latin typeface="Calibri"/>
                <a:ea typeface="Calibri"/>
                <a:cs typeface="Calibri"/>
                <a:sym typeface="Calibri"/>
              </a:rPr>
              <a:t>Beta</a:t>
            </a:r>
            <a:endParaRPr sz="2000">
              <a:solidFill>
                <a:schemeClr val="dk1"/>
              </a:solidFill>
              <a:latin typeface="Calibri"/>
              <a:ea typeface="Calibri"/>
              <a:cs typeface="Calibri"/>
              <a:sym typeface="Calibri"/>
            </a:endParaRPr>
          </a:p>
        </p:txBody>
      </p:sp>
      <p:sp>
        <p:nvSpPr>
          <p:cNvPr id="177" name="Google Shape;177;p6"/>
          <p:cNvSpPr txBox="1"/>
          <p:nvPr/>
        </p:nvSpPr>
        <p:spPr>
          <a:xfrm>
            <a:off x="5471605" y="6051112"/>
            <a:ext cx="394091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Calibri"/>
                <a:ea typeface="Calibri"/>
                <a:cs typeface="Calibri"/>
                <a:sym typeface="Calibri"/>
              </a:rPr>
              <a:t>Llevar Flutter al sistema operativo Linux</a:t>
            </a:r>
            <a:endParaRPr/>
          </a:p>
        </p:txBody>
      </p:sp>
      <p:sp>
        <p:nvSpPr>
          <p:cNvPr id="178" name="Google Shape;178;p6"/>
          <p:cNvSpPr/>
          <p:nvPr/>
        </p:nvSpPr>
        <p:spPr>
          <a:xfrm flipH="1">
            <a:off x="5905183" y="4161167"/>
            <a:ext cx="335781" cy="276999"/>
          </a:xfrm>
          <a:custGeom>
            <a:avLst/>
            <a:gdLst/>
            <a:ahLst/>
            <a:cxnLst/>
            <a:rect l="l" t="t" r="r" b="b"/>
            <a:pathLst>
              <a:path w="3217557" h="2654282" extrusionOk="0">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rgbClr val="ED7D3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500"/>
                                        <p:tgtEl>
                                          <p:spTgt spid="1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4"/>
                                        </p:tgtEl>
                                        <p:attrNameLst>
                                          <p:attrName>style.visibility</p:attrName>
                                        </p:attrNameLst>
                                      </p:cBhvr>
                                      <p:to>
                                        <p:strVal val="visible"/>
                                      </p:to>
                                    </p:set>
                                    <p:animEffect transition="in" filter="fade">
                                      <p:cBhvr>
                                        <p:cTn id="12" dur="500"/>
                                        <p:tgtEl>
                                          <p:spTgt spid="1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4"/>
                                        </p:tgtEl>
                                        <p:attrNameLst>
                                          <p:attrName>style.visibility</p:attrName>
                                        </p:attrNameLst>
                                      </p:cBhvr>
                                      <p:to>
                                        <p:strVal val="visible"/>
                                      </p:to>
                                    </p:set>
                                    <p:animEffect transition="in" filter="fade">
                                      <p:cBhvr>
                                        <p:cTn id="17" dur="500"/>
                                        <p:tgtEl>
                                          <p:spTgt spid="164"/>
                                        </p:tgtEl>
                                      </p:cBhvr>
                                    </p:animEffect>
                                  </p:childTnLst>
                                </p:cTn>
                              </p:par>
                              <p:par>
                                <p:cTn id="18" presetID="10" presetClass="entr" presetSubtype="0" fill="hold" nodeType="withEffect">
                                  <p:stCondLst>
                                    <p:cond delay="0"/>
                                  </p:stCondLst>
                                  <p:childTnLst>
                                    <p:set>
                                      <p:cBhvr>
                                        <p:cTn id="19" dur="1" fill="hold">
                                          <p:stCondLst>
                                            <p:cond delay="0"/>
                                          </p:stCondLst>
                                        </p:cTn>
                                        <p:tgtEl>
                                          <p:spTgt spid="167"/>
                                        </p:tgtEl>
                                        <p:attrNameLst>
                                          <p:attrName>style.visibility</p:attrName>
                                        </p:attrNameLst>
                                      </p:cBhvr>
                                      <p:to>
                                        <p:strVal val="visible"/>
                                      </p:to>
                                    </p:set>
                                    <p:animEffect transition="in" filter="fade">
                                      <p:cBhvr>
                                        <p:cTn id="20" dur="500"/>
                                        <p:tgtEl>
                                          <p:spTgt spid="16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58"/>
                                        </p:tgtEl>
                                        <p:attrNameLst>
                                          <p:attrName>style.visibility</p:attrName>
                                        </p:attrNameLst>
                                      </p:cBhvr>
                                      <p:to>
                                        <p:strVal val="visible"/>
                                      </p:to>
                                    </p:set>
                                    <p:animEffect transition="in" filter="fade">
                                      <p:cBhvr>
                                        <p:cTn id="25" dur="500"/>
                                        <p:tgtEl>
                                          <p:spTgt spid="15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74"/>
                                        </p:tgtEl>
                                        <p:attrNameLst>
                                          <p:attrName>style.visibility</p:attrName>
                                        </p:attrNameLst>
                                      </p:cBhvr>
                                      <p:to>
                                        <p:strVal val="visible"/>
                                      </p:to>
                                    </p:set>
                                    <p:animEffect transition="in" filter="fade">
                                      <p:cBhvr>
                                        <p:cTn id="30" dur="500"/>
                                        <p:tgtEl>
                                          <p:spTgt spid="17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1"/>
                                        </p:tgtEl>
                                        <p:attrNameLst>
                                          <p:attrName>style.visibility</p:attrName>
                                        </p:attrNameLst>
                                      </p:cBhvr>
                                      <p:to>
                                        <p:strVal val="visible"/>
                                      </p:to>
                                    </p:set>
                                    <p:animEffect transition="in" filter="fade">
                                      <p:cBhvr>
                                        <p:cTn id="35" dur="500"/>
                                        <p:tgtEl>
                                          <p:spTgt spid="14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48"/>
                                        </p:tgtEl>
                                        <p:attrNameLst>
                                          <p:attrName>style.visibility</p:attrName>
                                        </p:attrNameLst>
                                      </p:cBhvr>
                                      <p:to>
                                        <p:strVal val="visible"/>
                                      </p:to>
                                    </p:set>
                                    <p:animEffect transition="in" filter="fade">
                                      <p:cBhvr>
                                        <p:cTn id="40" dur="500"/>
                                        <p:tgtEl>
                                          <p:spTgt spid="148"/>
                                        </p:tgtEl>
                                      </p:cBhvr>
                                    </p:animEffect>
                                  </p:childTnLst>
                                </p:cTn>
                              </p:par>
                              <p:par>
                                <p:cTn id="41" presetID="10" presetClass="entr" presetSubtype="0" fill="hold" nodeType="withEffect">
                                  <p:stCondLst>
                                    <p:cond delay="0"/>
                                  </p:stCondLst>
                                  <p:childTnLst>
                                    <p:set>
                                      <p:cBhvr>
                                        <p:cTn id="42" dur="1" fill="hold">
                                          <p:stCondLst>
                                            <p:cond delay="0"/>
                                          </p:stCondLst>
                                        </p:cTn>
                                        <p:tgtEl>
                                          <p:spTgt spid="178"/>
                                        </p:tgtEl>
                                        <p:attrNameLst>
                                          <p:attrName>style.visibility</p:attrName>
                                        </p:attrNameLst>
                                      </p:cBhvr>
                                      <p:to>
                                        <p:strVal val="visible"/>
                                      </p:to>
                                    </p:set>
                                    <p:animEffect transition="in" filter="fade">
                                      <p:cBhvr>
                                        <p:cTn id="43" dur="500"/>
                                        <p:tgtEl>
                                          <p:spTgt spid="17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55"/>
                                        </p:tgtEl>
                                        <p:attrNameLst>
                                          <p:attrName>style.visibility</p:attrName>
                                        </p:attrNameLst>
                                      </p:cBhvr>
                                      <p:to>
                                        <p:strVal val="visible"/>
                                      </p:to>
                                    </p:set>
                                    <p:animEffect transition="in" filter="fade">
                                      <p:cBhvr>
                                        <p:cTn id="48" dur="500"/>
                                        <p:tgtEl>
                                          <p:spTgt spid="15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61"/>
                                        </p:tgtEl>
                                        <p:attrNameLst>
                                          <p:attrName>style.visibility</p:attrName>
                                        </p:attrNameLst>
                                      </p:cBhvr>
                                      <p:to>
                                        <p:strVal val="visible"/>
                                      </p:to>
                                    </p:set>
                                    <p:animEffect transition="in" filter="fade">
                                      <p:cBhvr>
                                        <p:cTn id="53" dur="500"/>
                                        <p:tgtEl>
                                          <p:spTgt spid="16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76"/>
                                        </p:tgtEl>
                                        <p:attrNameLst>
                                          <p:attrName>style.visibility</p:attrName>
                                        </p:attrNameLst>
                                      </p:cBhvr>
                                      <p:to>
                                        <p:strVal val="visible"/>
                                      </p:to>
                                    </p:set>
                                    <p:animEffect transition="in" filter="fade">
                                      <p:cBhvr>
                                        <p:cTn id="58" dur="500"/>
                                        <p:tgtEl>
                                          <p:spTgt spid="17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77"/>
                                        </p:tgtEl>
                                        <p:attrNameLst>
                                          <p:attrName>style.visibility</p:attrName>
                                        </p:attrNameLst>
                                      </p:cBhvr>
                                      <p:to>
                                        <p:strVal val="visible"/>
                                      </p:to>
                                    </p:set>
                                    <p:animEffect transition="in" filter="fade">
                                      <p:cBhvr>
                                        <p:cTn id="63" dur="500"/>
                                        <p:tgtEl>
                                          <p:spTgt spid="17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40"/>
                                        </p:tgtEl>
                                        <p:attrNameLst>
                                          <p:attrName>style.visibility</p:attrName>
                                        </p:attrNameLst>
                                      </p:cBhvr>
                                      <p:to>
                                        <p:strVal val="visible"/>
                                      </p:to>
                                    </p:set>
                                    <p:animEffect transition="in" filter="fade">
                                      <p:cBhvr>
                                        <p:cTn id="68" dur="500"/>
                                        <p:tgtEl>
                                          <p:spTgt spid="140"/>
                                        </p:tgtEl>
                                      </p:cBhvr>
                                    </p:animEffect>
                                  </p:childTnLst>
                                </p:cTn>
                              </p:par>
                              <p:par>
                                <p:cTn id="69" presetID="10" presetClass="entr" presetSubtype="0" fill="hold" nodeType="withEffect">
                                  <p:stCondLst>
                                    <p:cond delay="0"/>
                                  </p:stCondLst>
                                  <p:childTnLst>
                                    <p:set>
                                      <p:cBhvr>
                                        <p:cTn id="70" dur="1" fill="hold">
                                          <p:stCondLst>
                                            <p:cond delay="0"/>
                                          </p:stCondLst>
                                        </p:cTn>
                                        <p:tgtEl>
                                          <p:spTgt spid="143"/>
                                        </p:tgtEl>
                                        <p:attrNameLst>
                                          <p:attrName>style.visibility</p:attrName>
                                        </p:attrNameLst>
                                      </p:cBhvr>
                                      <p:to>
                                        <p:strVal val="visible"/>
                                      </p:to>
                                    </p:set>
                                    <p:animEffect transition="in" filter="fade">
                                      <p:cBhvr>
                                        <p:cTn id="71" dur="500"/>
                                        <p:tgtEl>
                                          <p:spTgt spid="143"/>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56"/>
                                        </p:tgtEl>
                                        <p:attrNameLst>
                                          <p:attrName>style.visibility</p:attrName>
                                        </p:attrNameLst>
                                      </p:cBhvr>
                                      <p:to>
                                        <p:strVal val="visible"/>
                                      </p:to>
                                    </p:set>
                                    <p:animEffect transition="in" filter="fade">
                                      <p:cBhvr>
                                        <p:cTn id="76" dur="500"/>
                                        <p:tgtEl>
                                          <p:spTgt spid="156"/>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151"/>
                                        </p:tgtEl>
                                        <p:attrNameLst>
                                          <p:attrName>style.visibility</p:attrName>
                                        </p:attrNameLst>
                                      </p:cBhvr>
                                      <p:to>
                                        <p:strVal val="visible"/>
                                      </p:to>
                                    </p:set>
                                    <p:animEffect transition="in" filter="fade">
                                      <p:cBhvr>
                                        <p:cTn id="81" dur="500"/>
                                        <p:tgtEl>
                                          <p:spTgt spid="151"/>
                                        </p:tgtEl>
                                      </p:cBhvr>
                                    </p:animEffect>
                                  </p:childTnLst>
                                </p:cTn>
                              </p:par>
                              <p:par>
                                <p:cTn id="82" presetID="10" presetClass="entr" presetSubtype="0" fill="hold" nodeType="withEffect">
                                  <p:stCondLst>
                                    <p:cond delay="0"/>
                                  </p:stCondLst>
                                  <p:childTnLst>
                                    <p:set>
                                      <p:cBhvr>
                                        <p:cTn id="83" dur="1" fill="hold">
                                          <p:stCondLst>
                                            <p:cond delay="0"/>
                                          </p:stCondLst>
                                        </p:cTn>
                                        <p:tgtEl>
                                          <p:spTgt spid="157"/>
                                        </p:tgtEl>
                                        <p:attrNameLst>
                                          <p:attrName>style.visibility</p:attrName>
                                        </p:attrNameLst>
                                      </p:cBhvr>
                                      <p:to>
                                        <p:strVal val="visible"/>
                                      </p:to>
                                    </p:set>
                                    <p:animEffect transition="in" filter="fade">
                                      <p:cBhvr>
                                        <p:cTn id="84" dur="500"/>
                                        <p:tgtEl>
                                          <p:spTgt spid="157"/>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175"/>
                                        </p:tgtEl>
                                        <p:attrNameLst>
                                          <p:attrName>style.visibility</p:attrName>
                                        </p:attrNameLst>
                                      </p:cBhvr>
                                      <p:to>
                                        <p:strVal val="visible"/>
                                      </p:to>
                                    </p:set>
                                    <p:animEffect transition="in" filter="fade">
                                      <p:cBhvr>
                                        <p:cTn id="89"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grpSp>
        <p:nvGrpSpPr>
          <p:cNvPr id="183" name="Google Shape;183;p7"/>
          <p:cNvGrpSpPr/>
          <p:nvPr/>
        </p:nvGrpSpPr>
        <p:grpSpPr>
          <a:xfrm>
            <a:off x="8686366" y="1695871"/>
            <a:ext cx="2930487" cy="1862139"/>
            <a:chOff x="302738" y="4324723"/>
            <a:chExt cx="2851594" cy="1595851"/>
          </a:xfrm>
        </p:grpSpPr>
        <p:sp>
          <p:nvSpPr>
            <p:cNvPr id="184" name="Google Shape;184;p7"/>
            <p:cNvSpPr txBox="1"/>
            <p:nvPr/>
          </p:nvSpPr>
          <p:spPr>
            <a:xfrm>
              <a:off x="302738" y="4324723"/>
              <a:ext cx="2851594" cy="461665"/>
            </a:xfrm>
            <a:prstGeom prst="rect">
              <a:avLst/>
            </a:prstGeom>
            <a:noFill/>
            <a:ln>
              <a:noFill/>
            </a:ln>
          </p:spPr>
          <p:txBody>
            <a:bodyPr spcFirstLastPara="1" wrap="square" lIns="0" tIns="45700" rIns="91425" bIns="45700" anchor="ctr" anchorCtr="0">
              <a:spAutoFit/>
            </a:bodyPr>
            <a:lstStyle/>
            <a:p>
              <a:pPr marL="0" marR="0" lvl="0" indent="0" algn="l" rtl="0">
                <a:spcBef>
                  <a:spcPts val="0"/>
                </a:spcBef>
                <a:spcAft>
                  <a:spcPts val="0"/>
                </a:spcAft>
                <a:buNone/>
              </a:pPr>
              <a:r>
                <a:rPr lang="es-ES" sz="2400" b="1">
                  <a:solidFill>
                    <a:srgbClr val="3F3F3F"/>
                  </a:solidFill>
                  <a:latin typeface="Calibri"/>
                  <a:ea typeface="Calibri"/>
                  <a:cs typeface="Calibri"/>
                  <a:sym typeface="Calibri"/>
                </a:rPr>
                <a:t>Productividad</a:t>
              </a:r>
              <a:endParaRPr sz="2400" b="1">
                <a:solidFill>
                  <a:srgbClr val="3F3F3F"/>
                </a:solidFill>
                <a:latin typeface="Calibri"/>
                <a:ea typeface="Calibri"/>
                <a:cs typeface="Calibri"/>
                <a:sym typeface="Calibri"/>
              </a:endParaRPr>
            </a:p>
          </p:txBody>
        </p:sp>
        <p:sp>
          <p:nvSpPr>
            <p:cNvPr id="185" name="Google Shape;185;p7"/>
            <p:cNvSpPr txBox="1"/>
            <p:nvPr/>
          </p:nvSpPr>
          <p:spPr>
            <a:xfrm>
              <a:off x="302738" y="4786388"/>
              <a:ext cx="2851594" cy="1134186"/>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s-ES" sz="1600" b="0" i="0">
                  <a:solidFill>
                    <a:schemeClr val="dk1"/>
                  </a:solidFill>
                  <a:latin typeface="Calibri"/>
                  <a:ea typeface="Calibri"/>
                  <a:cs typeface="Calibri"/>
                  <a:sym typeface="Calibri"/>
                </a:rPr>
                <a:t>Tiene una sintaxis clara y ofrece características modernas de programación que pueden aumentar la productividad de los desarrolladores.</a:t>
              </a:r>
              <a:endParaRPr sz="1600">
                <a:solidFill>
                  <a:srgbClr val="3F3F3F"/>
                </a:solidFill>
                <a:latin typeface="Calibri"/>
                <a:ea typeface="Calibri"/>
                <a:cs typeface="Calibri"/>
                <a:sym typeface="Calibri"/>
              </a:endParaRPr>
            </a:p>
          </p:txBody>
        </p:sp>
      </p:grpSp>
      <p:grpSp>
        <p:nvGrpSpPr>
          <p:cNvPr id="186" name="Google Shape;186;p7"/>
          <p:cNvGrpSpPr/>
          <p:nvPr/>
        </p:nvGrpSpPr>
        <p:grpSpPr>
          <a:xfrm>
            <a:off x="767493" y="4921999"/>
            <a:ext cx="2953417" cy="1215532"/>
            <a:chOff x="258021" y="4324723"/>
            <a:chExt cx="3075791" cy="1215532"/>
          </a:xfrm>
        </p:grpSpPr>
        <p:sp>
          <p:nvSpPr>
            <p:cNvPr id="187" name="Google Shape;187;p7"/>
            <p:cNvSpPr txBox="1"/>
            <p:nvPr/>
          </p:nvSpPr>
          <p:spPr>
            <a:xfrm>
              <a:off x="302738" y="4324723"/>
              <a:ext cx="2851594" cy="461665"/>
            </a:xfrm>
            <a:prstGeom prst="rect">
              <a:avLst/>
            </a:prstGeom>
            <a:noFill/>
            <a:ln>
              <a:noFill/>
            </a:ln>
          </p:spPr>
          <p:txBody>
            <a:bodyPr spcFirstLastPara="1" wrap="square" lIns="0" tIns="45700" rIns="91425" bIns="45700" anchor="ctr" anchorCtr="0">
              <a:spAutoFit/>
            </a:bodyPr>
            <a:lstStyle/>
            <a:p>
              <a:pPr marL="0" marR="0" lvl="0" indent="0" algn="r" rtl="0">
                <a:spcBef>
                  <a:spcPts val="0"/>
                </a:spcBef>
                <a:spcAft>
                  <a:spcPts val="0"/>
                </a:spcAft>
                <a:buNone/>
              </a:pPr>
              <a:r>
                <a:rPr lang="es-ES" sz="2400" b="1">
                  <a:solidFill>
                    <a:srgbClr val="3F3F3F"/>
                  </a:solidFill>
                  <a:latin typeface="Calibri"/>
                  <a:ea typeface="Calibri"/>
                  <a:cs typeface="Calibri"/>
                  <a:sym typeface="Calibri"/>
                </a:rPr>
                <a:t>Rendimiento</a:t>
              </a:r>
              <a:endParaRPr sz="2400" b="1">
                <a:solidFill>
                  <a:srgbClr val="3F3F3F"/>
                </a:solidFill>
                <a:latin typeface="Calibri"/>
                <a:ea typeface="Calibri"/>
                <a:cs typeface="Calibri"/>
                <a:sym typeface="Calibri"/>
              </a:endParaRPr>
            </a:p>
          </p:txBody>
        </p:sp>
        <p:sp>
          <p:nvSpPr>
            <p:cNvPr id="188" name="Google Shape;188;p7"/>
            <p:cNvSpPr txBox="1"/>
            <p:nvPr/>
          </p:nvSpPr>
          <p:spPr>
            <a:xfrm>
              <a:off x="258021" y="4709258"/>
              <a:ext cx="3075791" cy="830997"/>
            </a:xfrm>
            <a:prstGeom prst="rect">
              <a:avLst/>
            </a:prstGeom>
            <a:noFill/>
            <a:ln>
              <a:noFill/>
            </a:ln>
          </p:spPr>
          <p:txBody>
            <a:bodyPr spcFirstLastPara="1" wrap="square" lIns="0" tIns="45700" rIns="91425" bIns="45700" anchor="t" anchorCtr="0">
              <a:spAutoFit/>
            </a:bodyPr>
            <a:lstStyle/>
            <a:p>
              <a:pPr marL="0" marR="0" lvl="0" indent="0" algn="r" rtl="0">
                <a:spcBef>
                  <a:spcPts val="0"/>
                </a:spcBef>
                <a:spcAft>
                  <a:spcPts val="0"/>
                </a:spcAft>
                <a:buNone/>
              </a:pPr>
              <a:r>
                <a:rPr lang="es-ES" sz="1600" b="0" i="0">
                  <a:solidFill>
                    <a:schemeClr val="dk1"/>
                  </a:solidFill>
                  <a:latin typeface="Calibri"/>
                  <a:ea typeface="Calibri"/>
                  <a:cs typeface="Calibri"/>
                  <a:sym typeface="Calibri"/>
                </a:rPr>
                <a:t>Dart se ha diseñado para ofrecer un buen rendimiento en aplicaciones móviles y web</a:t>
              </a:r>
              <a:endParaRPr sz="1600">
                <a:solidFill>
                  <a:srgbClr val="3F3F3F"/>
                </a:solidFill>
                <a:latin typeface="Calibri"/>
                <a:ea typeface="Calibri"/>
                <a:cs typeface="Calibri"/>
                <a:sym typeface="Calibri"/>
              </a:endParaRPr>
            </a:p>
          </p:txBody>
        </p:sp>
      </p:grpSp>
      <p:grpSp>
        <p:nvGrpSpPr>
          <p:cNvPr id="189" name="Google Shape;189;p7"/>
          <p:cNvGrpSpPr/>
          <p:nvPr/>
        </p:nvGrpSpPr>
        <p:grpSpPr>
          <a:xfrm>
            <a:off x="810431" y="1754358"/>
            <a:ext cx="2951711" cy="1487553"/>
            <a:chOff x="302738" y="4324724"/>
            <a:chExt cx="3074015" cy="1487553"/>
          </a:xfrm>
        </p:grpSpPr>
        <p:sp>
          <p:nvSpPr>
            <p:cNvPr id="190" name="Google Shape;190;p7"/>
            <p:cNvSpPr txBox="1"/>
            <p:nvPr/>
          </p:nvSpPr>
          <p:spPr>
            <a:xfrm>
              <a:off x="302738" y="4324724"/>
              <a:ext cx="2851594" cy="461665"/>
            </a:xfrm>
            <a:prstGeom prst="rect">
              <a:avLst/>
            </a:prstGeom>
            <a:noFill/>
            <a:ln>
              <a:noFill/>
            </a:ln>
          </p:spPr>
          <p:txBody>
            <a:bodyPr spcFirstLastPara="1" wrap="square" lIns="0" tIns="45700" rIns="91425" bIns="45700" anchor="ctr" anchorCtr="0">
              <a:spAutoFit/>
            </a:bodyPr>
            <a:lstStyle/>
            <a:p>
              <a:pPr marL="0" marR="0" lvl="0" indent="0" algn="r" rtl="0">
                <a:spcBef>
                  <a:spcPts val="0"/>
                </a:spcBef>
                <a:spcAft>
                  <a:spcPts val="0"/>
                </a:spcAft>
                <a:buNone/>
              </a:pPr>
              <a:r>
                <a:rPr lang="es-ES" sz="2400" b="1">
                  <a:solidFill>
                    <a:srgbClr val="3F3F3F"/>
                  </a:solidFill>
                  <a:latin typeface="Calibri"/>
                  <a:ea typeface="Calibri"/>
                  <a:cs typeface="Calibri"/>
                  <a:sym typeface="Calibri"/>
                </a:rPr>
                <a:t>Flutter</a:t>
              </a:r>
              <a:endParaRPr sz="2400" b="1">
                <a:solidFill>
                  <a:srgbClr val="3F3F3F"/>
                </a:solidFill>
                <a:latin typeface="Calibri"/>
                <a:ea typeface="Calibri"/>
                <a:cs typeface="Calibri"/>
                <a:sym typeface="Calibri"/>
              </a:endParaRPr>
            </a:p>
          </p:txBody>
        </p:sp>
        <p:sp>
          <p:nvSpPr>
            <p:cNvPr id="191" name="Google Shape;191;p7"/>
            <p:cNvSpPr txBox="1"/>
            <p:nvPr/>
          </p:nvSpPr>
          <p:spPr>
            <a:xfrm>
              <a:off x="314043" y="4735059"/>
              <a:ext cx="3062710" cy="1077218"/>
            </a:xfrm>
            <a:prstGeom prst="rect">
              <a:avLst/>
            </a:prstGeom>
            <a:noFill/>
            <a:ln>
              <a:noFill/>
            </a:ln>
          </p:spPr>
          <p:txBody>
            <a:bodyPr spcFirstLastPara="1" wrap="square" lIns="0" tIns="45700" rIns="91425" bIns="45700" anchor="t" anchorCtr="0">
              <a:spAutoFit/>
            </a:bodyPr>
            <a:lstStyle/>
            <a:p>
              <a:pPr marL="0" marR="0" lvl="0" indent="0" algn="r" rtl="0">
                <a:spcBef>
                  <a:spcPts val="0"/>
                </a:spcBef>
                <a:spcAft>
                  <a:spcPts val="0"/>
                </a:spcAft>
                <a:buNone/>
              </a:pPr>
              <a:r>
                <a:rPr lang="es-ES" sz="1600" b="0" i="0">
                  <a:solidFill>
                    <a:schemeClr val="dk1"/>
                  </a:solidFill>
                  <a:latin typeface="Calibri"/>
                  <a:ea typeface="Calibri"/>
                  <a:cs typeface="Calibri"/>
                  <a:sym typeface="Calibri"/>
                </a:rPr>
                <a:t>Dart es el lenguaje de programación principal utilizado en el framework de desarrollo de aplicaciones móviles y web Flutter</a:t>
              </a:r>
              <a:endParaRPr sz="1600">
                <a:solidFill>
                  <a:srgbClr val="3F3F3F"/>
                </a:solidFill>
                <a:latin typeface="Calibri"/>
                <a:ea typeface="Calibri"/>
                <a:cs typeface="Calibri"/>
                <a:sym typeface="Calibri"/>
              </a:endParaRPr>
            </a:p>
          </p:txBody>
        </p:sp>
      </p:grpSp>
      <p:grpSp>
        <p:nvGrpSpPr>
          <p:cNvPr id="192" name="Google Shape;192;p7"/>
          <p:cNvGrpSpPr/>
          <p:nvPr/>
        </p:nvGrpSpPr>
        <p:grpSpPr>
          <a:xfrm>
            <a:off x="8686367" y="4921999"/>
            <a:ext cx="2738140" cy="1538883"/>
            <a:chOff x="302738" y="4324723"/>
            <a:chExt cx="2851594" cy="1538883"/>
          </a:xfrm>
        </p:grpSpPr>
        <p:sp>
          <p:nvSpPr>
            <p:cNvPr id="193" name="Google Shape;193;p7"/>
            <p:cNvSpPr txBox="1"/>
            <p:nvPr/>
          </p:nvSpPr>
          <p:spPr>
            <a:xfrm>
              <a:off x="302738" y="4324723"/>
              <a:ext cx="2851594" cy="461665"/>
            </a:xfrm>
            <a:prstGeom prst="rect">
              <a:avLst/>
            </a:prstGeom>
            <a:noFill/>
            <a:ln>
              <a:noFill/>
            </a:ln>
          </p:spPr>
          <p:txBody>
            <a:bodyPr spcFirstLastPara="1" wrap="square" lIns="0" tIns="45700" rIns="91425" bIns="45700" anchor="ctr" anchorCtr="0">
              <a:spAutoFit/>
            </a:bodyPr>
            <a:lstStyle/>
            <a:p>
              <a:pPr marL="0" marR="0" lvl="0" indent="0" algn="l" rtl="0">
                <a:spcBef>
                  <a:spcPts val="0"/>
                </a:spcBef>
                <a:spcAft>
                  <a:spcPts val="0"/>
                </a:spcAft>
                <a:buNone/>
              </a:pPr>
              <a:r>
                <a:rPr lang="es-ES" sz="2400" b="1">
                  <a:solidFill>
                    <a:srgbClr val="3F3F3F"/>
                  </a:solidFill>
                  <a:latin typeface="Calibri"/>
                  <a:ea typeface="Calibri"/>
                  <a:cs typeface="Calibri"/>
                  <a:sym typeface="Calibri"/>
                </a:rPr>
                <a:t>Herramientas</a:t>
              </a:r>
              <a:endParaRPr sz="2400" b="1">
                <a:solidFill>
                  <a:srgbClr val="3F3F3F"/>
                </a:solidFill>
                <a:latin typeface="Calibri"/>
                <a:ea typeface="Calibri"/>
                <a:cs typeface="Calibri"/>
                <a:sym typeface="Calibri"/>
              </a:endParaRPr>
            </a:p>
          </p:txBody>
        </p:sp>
        <p:sp>
          <p:nvSpPr>
            <p:cNvPr id="194" name="Google Shape;194;p7"/>
            <p:cNvSpPr txBox="1"/>
            <p:nvPr/>
          </p:nvSpPr>
          <p:spPr>
            <a:xfrm>
              <a:off x="302738" y="4786388"/>
              <a:ext cx="2851594" cy="1077218"/>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s-ES" sz="1600" b="0" i="0">
                  <a:solidFill>
                    <a:schemeClr val="dk1"/>
                  </a:solidFill>
                  <a:latin typeface="Calibri"/>
                  <a:ea typeface="Calibri"/>
                  <a:cs typeface="Calibri"/>
                  <a:sym typeface="Calibri"/>
                </a:rPr>
                <a:t>Integrado (IDE) de Dart y extensiones para Visual Studio Code, lo que facilita la creación y el depurado de aplicaciones.</a:t>
              </a:r>
              <a:endParaRPr/>
            </a:p>
          </p:txBody>
        </p:sp>
      </p:grpSp>
      <p:cxnSp>
        <p:nvCxnSpPr>
          <p:cNvPr id="195" name="Google Shape;195;p7"/>
          <p:cNvCxnSpPr/>
          <p:nvPr/>
        </p:nvCxnSpPr>
        <p:spPr>
          <a:xfrm rot="10800000" flipH="1">
            <a:off x="6692630" y="1926768"/>
            <a:ext cx="1780200" cy="1332000"/>
          </a:xfrm>
          <a:prstGeom prst="bentConnector3">
            <a:avLst>
              <a:gd name="adj1" fmla="val -274"/>
            </a:avLst>
          </a:prstGeom>
          <a:noFill/>
          <a:ln w="9525" cap="flat" cmpd="sng">
            <a:solidFill>
              <a:srgbClr val="A5A5A5"/>
            </a:solidFill>
            <a:prstDash val="solid"/>
            <a:miter lim="800000"/>
            <a:headEnd type="oval" w="med" len="med"/>
            <a:tailEnd type="oval" w="med" len="med"/>
          </a:ln>
        </p:spPr>
      </p:cxnSp>
      <p:cxnSp>
        <p:nvCxnSpPr>
          <p:cNvPr id="196" name="Google Shape;196;p7"/>
          <p:cNvCxnSpPr/>
          <p:nvPr/>
        </p:nvCxnSpPr>
        <p:spPr>
          <a:xfrm rot="10800000">
            <a:off x="7140194" y="4393832"/>
            <a:ext cx="1332600" cy="759000"/>
          </a:xfrm>
          <a:prstGeom prst="bentConnector3">
            <a:avLst>
              <a:gd name="adj1" fmla="val 98911"/>
            </a:avLst>
          </a:prstGeom>
          <a:noFill/>
          <a:ln w="9525" cap="flat" cmpd="sng">
            <a:solidFill>
              <a:srgbClr val="A5A5A5"/>
            </a:solidFill>
            <a:prstDash val="solid"/>
            <a:miter lim="800000"/>
            <a:headEnd type="oval" w="med" len="med"/>
            <a:tailEnd type="oval" w="med" len="med"/>
          </a:ln>
        </p:spPr>
      </p:cxnSp>
      <p:cxnSp>
        <p:nvCxnSpPr>
          <p:cNvPr id="197" name="Google Shape;197;p7"/>
          <p:cNvCxnSpPr/>
          <p:nvPr/>
        </p:nvCxnSpPr>
        <p:spPr>
          <a:xfrm rot="10800000" flipH="1">
            <a:off x="2845273" y="4423104"/>
            <a:ext cx="1597800" cy="529200"/>
          </a:xfrm>
          <a:prstGeom prst="bentConnector3">
            <a:avLst>
              <a:gd name="adj1" fmla="val -530"/>
            </a:avLst>
          </a:prstGeom>
          <a:noFill/>
          <a:ln w="9525" cap="flat" cmpd="sng">
            <a:solidFill>
              <a:srgbClr val="A5A5A5"/>
            </a:solidFill>
            <a:prstDash val="solid"/>
            <a:miter lim="800000"/>
            <a:headEnd type="oval" w="med" len="med"/>
            <a:tailEnd type="oval" w="med" len="med"/>
          </a:ln>
        </p:spPr>
      </p:cxnSp>
      <p:cxnSp>
        <p:nvCxnSpPr>
          <p:cNvPr id="198" name="Google Shape;198;p7"/>
          <p:cNvCxnSpPr/>
          <p:nvPr/>
        </p:nvCxnSpPr>
        <p:spPr>
          <a:xfrm>
            <a:off x="3720911" y="1985190"/>
            <a:ext cx="1150500" cy="270000"/>
          </a:xfrm>
          <a:prstGeom prst="bentConnector3">
            <a:avLst>
              <a:gd name="adj1" fmla="val 99891"/>
            </a:avLst>
          </a:prstGeom>
          <a:noFill/>
          <a:ln w="9525" cap="flat" cmpd="sng">
            <a:solidFill>
              <a:srgbClr val="A5A5A5"/>
            </a:solidFill>
            <a:prstDash val="solid"/>
            <a:miter lim="800000"/>
            <a:headEnd type="oval" w="med" len="med"/>
            <a:tailEnd type="oval" w="med" len="med"/>
          </a:ln>
        </p:spPr>
      </p:cxnSp>
      <p:grpSp>
        <p:nvGrpSpPr>
          <p:cNvPr id="199" name="Google Shape;199;p7"/>
          <p:cNvGrpSpPr/>
          <p:nvPr/>
        </p:nvGrpSpPr>
        <p:grpSpPr>
          <a:xfrm>
            <a:off x="4354680" y="2271244"/>
            <a:ext cx="3852299" cy="3268838"/>
            <a:chOff x="4708647" y="2271244"/>
            <a:chExt cx="3462733" cy="2938275"/>
          </a:xfrm>
        </p:grpSpPr>
        <p:sp>
          <p:nvSpPr>
            <p:cNvPr id="200" name="Google Shape;200;p7"/>
            <p:cNvSpPr/>
            <p:nvPr/>
          </p:nvSpPr>
          <p:spPr>
            <a:xfrm>
              <a:off x="5424880" y="2949383"/>
              <a:ext cx="1627206" cy="1631046"/>
            </a:xfrm>
            <a:custGeom>
              <a:avLst/>
              <a:gdLst/>
              <a:ahLst/>
              <a:cxnLst/>
              <a:rect l="l" t="t" r="r" b="b"/>
              <a:pathLst>
                <a:path w="1792010" h="1796239" extrusionOk="0">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201" name="Google Shape;201;p7"/>
            <p:cNvSpPr/>
            <p:nvPr/>
          </p:nvSpPr>
          <p:spPr>
            <a:xfrm>
              <a:off x="7043973" y="3247219"/>
              <a:ext cx="1127407" cy="1130068"/>
            </a:xfrm>
            <a:custGeom>
              <a:avLst/>
              <a:gdLst/>
              <a:ahLst/>
              <a:cxnLst/>
              <a:rect l="l" t="t" r="r" b="b"/>
              <a:pathLst>
                <a:path w="1792010" h="1796239" extrusionOk="0">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202" name="Google Shape;202;p7"/>
            <p:cNvSpPr/>
            <p:nvPr/>
          </p:nvSpPr>
          <p:spPr>
            <a:xfrm>
              <a:off x="4755968" y="2271244"/>
              <a:ext cx="1127407" cy="1130068"/>
            </a:xfrm>
            <a:custGeom>
              <a:avLst/>
              <a:gdLst/>
              <a:ahLst/>
              <a:cxnLst/>
              <a:rect l="l" t="t" r="r" b="b"/>
              <a:pathLst>
                <a:path w="1792010" h="1796239" extrusionOk="0">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203" name="Google Shape;203;p7"/>
            <p:cNvSpPr/>
            <p:nvPr/>
          </p:nvSpPr>
          <p:spPr>
            <a:xfrm>
              <a:off x="4708647" y="4079451"/>
              <a:ext cx="1127407" cy="1130068"/>
            </a:xfrm>
            <a:custGeom>
              <a:avLst/>
              <a:gdLst/>
              <a:ahLst/>
              <a:cxnLst/>
              <a:rect l="l" t="t" r="r" b="b"/>
              <a:pathLst>
                <a:path w="1792010" h="1796239" extrusionOk="0">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grpSp>
      <p:sp>
        <p:nvSpPr>
          <p:cNvPr id="204" name="Google Shape;204;p7"/>
          <p:cNvSpPr/>
          <p:nvPr/>
        </p:nvSpPr>
        <p:spPr>
          <a:xfrm>
            <a:off x="4816559" y="2751411"/>
            <a:ext cx="435772" cy="319352"/>
          </a:xfrm>
          <a:custGeom>
            <a:avLst/>
            <a:gdLst/>
            <a:ahLst/>
            <a:cxnLst/>
            <a:rect l="l" t="t" r="r" b="b"/>
            <a:pathLst>
              <a:path w="3248842" h="2380886" extrusionOk="0">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5" name="Google Shape;205;p7"/>
          <p:cNvSpPr/>
          <p:nvPr/>
        </p:nvSpPr>
        <p:spPr>
          <a:xfrm>
            <a:off x="7353444" y="3868144"/>
            <a:ext cx="461850" cy="234952"/>
          </a:xfrm>
          <a:custGeom>
            <a:avLst/>
            <a:gdLst/>
            <a:ahLst/>
            <a:cxnLst/>
            <a:rect l="l" t="t" r="r" b="b"/>
            <a:pathLst>
              <a:path w="3261500" h="1659188" extrusionOk="0">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6" name="Google Shape;206;p7"/>
          <p:cNvSpPr/>
          <p:nvPr/>
        </p:nvSpPr>
        <p:spPr>
          <a:xfrm>
            <a:off x="4813952" y="4734210"/>
            <a:ext cx="370902" cy="380272"/>
          </a:xfrm>
          <a:custGeom>
            <a:avLst/>
            <a:gdLst/>
            <a:ahLst/>
            <a:cxnLst/>
            <a:rect l="l" t="t" r="r" b="b"/>
            <a:pathLst>
              <a:path w="2296594" h="2354614" extrusionOk="0">
                <a:moveTo>
                  <a:pt x="2279828" y="1747911"/>
                </a:moveTo>
                <a:lnTo>
                  <a:pt x="1827734" y="1826397"/>
                </a:lnTo>
                <a:cubicBezTo>
                  <a:pt x="1873911" y="1907728"/>
                  <a:pt x="1985925" y="2047581"/>
                  <a:pt x="1955292" y="2095993"/>
                </a:cubicBezTo>
                <a:cubicBezTo>
                  <a:pt x="1897354" y="2139325"/>
                  <a:pt x="1773581" y="2007092"/>
                  <a:pt x="1682725" y="1962642"/>
                </a:cubicBezTo>
                <a:lnTo>
                  <a:pt x="1528801" y="2354614"/>
                </a:lnTo>
                <a:lnTo>
                  <a:pt x="1380670" y="2120909"/>
                </a:lnTo>
                <a:lnTo>
                  <a:pt x="1495730" y="1788220"/>
                </a:lnTo>
                <a:lnTo>
                  <a:pt x="856016" y="1302141"/>
                </a:lnTo>
                <a:lnTo>
                  <a:pt x="415139" y="2322305"/>
                </a:lnTo>
                <a:lnTo>
                  <a:pt x="293372" y="2052938"/>
                </a:lnTo>
                <a:cubicBezTo>
                  <a:pt x="369114" y="1624466"/>
                  <a:pt x="437192" y="1303314"/>
                  <a:pt x="512934" y="874842"/>
                </a:cubicBezTo>
                <a:cubicBezTo>
                  <a:pt x="317583" y="650129"/>
                  <a:pt x="-71270" y="102295"/>
                  <a:pt x="11355" y="5598"/>
                </a:cubicBezTo>
                <a:cubicBezTo>
                  <a:pt x="111253" y="-52136"/>
                  <a:pt x="623957" y="350637"/>
                  <a:pt x="840899" y="570880"/>
                </a:cubicBezTo>
                <a:lnTo>
                  <a:pt x="2041628" y="514690"/>
                </a:lnTo>
                <a:lnTo>
                  <a:pt x="2296594" y="662822"/>
                </a:lnTo>
                <a:lnTo>
                  <a:pt x="1209417" y="996610"/>
                </a:lnTo>
                <a:lnTo>
                  <a:pt x="1676705" y="1608616"/>
                </a:lnTo>
                <a:cubicBezTo>
                  <a:pt x="1795450" y="1589109"/>
                  <a:pt x="2095119" y="1557409"/>
                  <a:pt x="2095119" y="1557409"/>
                </a:cubicBezTo>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7" name="Google Shape;207;p7"/>
          <p:cNvSpPr/>
          <p:nvPr/>
        </p:nvSpPr>
        <p:spPr>
          <a:xfrm rot="2700000">
            <a:off x="1717622" y="3550470"/>
            <a:ext cx="306172" cy="750225"/>
          </a:xfrm>
          <a:custGeom>
            <a:avLst/>
            <a:gdLst/>
            <a:ahLst/>
            <a:cxnLst/>
            <a:rect l="l" t="t" r="r" b="b"/>
            <a:pathLst>
              <a:path w="1060423" h="2598393" extrusionOk="0">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08" name="Google Shape;208;p7"/>
          <p:cNvGrpSpPr/>
          <p:nvPr/>
        </p:nvGrpSpPr>
        <p:grpSpPr>
          <a:xfrm>
            <a:off x="5758907" y="3464582"/>
            <a:ext cx="595437" cy="811713"/>
            <a:chOff x="5758907" y="3464582"/>
            <a:chExt cx="595437" cy="811713"/>
          </a:xfrm>
        </p:grpSpPr>
        <p:pic>
          <p:nvPicPr>
            <p:cNvPr id="209" name="Google Shape;209;p7" descr="Dart overview | Dart"/>
            <p:cNvPicPr preferRelativeResize="0"/>
            <p:nvPr/>
          </p:nvPicPr>
          <p:blipFill rotWithShape="1">
            <a:blip r:embed="rId3">
              <a:alphaModFix/>
            </a:blip>
            <a:srcRect t="-2484" r="62980"/>
            <a:stretch/>
          </p:blipFill>
          <p:spPr>
            <a:xfrm>
              <a:off x="5860798" y="3464582"/>
              <a:ext cx="388481" cy="602252"/>
            </a:xfrm>
            <a:prstGeom prst="rect">
              <a:avLst/>
            </a:prstGeom>
            <a:noFill/>
            <a:ln>
              <a:noFill/>
            </a:ln>
          </p:spPr>
        </p:pic>
        <p:pic>
          <p:nvPicPr>
            <p:cNvPr id="210" name="Google Shape;210;p7" descr="Dart overview | Dart"/>
            <p:cNvPicPr preferRelativeResize="0"/>
            <p:nvPr/>
          </p:nvPicPr>
          <p:blipFill rotWithShape="1">
            <a:blip r:embed="rId3">
              <a:alphaModFix/>
            </a:blip>
            <a:srcRect l="43258" t="25376" b="24597"/>
            <a:stretch/>
          </p:blipFill>
          <p:spPr>
            <a:xfrm>
              <a:off x="5758907" y="3982314"/>
              <a:ext cx="595437" cy="293981"/>
            </a:xfrm>
            <a:prstGeom prst="rect">
              <a:avLst/>
            </a:prstGeom>
            <a:noFill/>
            <a:ln>
              <a:noFill/>
            </a:ln>
          </p:spPr>
        </p:pic>
      </p:grpSp>
      <p:sp>
        <p:nvSpPr>
          <p:cNvPr id="211" name="Google Shape;211;p7"/>
          <p:cNvSpPr txBox="1"/>
          <p:nvPr/>
        </p:nvSpPr>
        <p:spPr>
          <a:xfrm>
            <a:off x="404247" y="358453"/>
            <a:ext cx="9679656" cy="710929"/>
          </a:xfrm>
          <a:prstGeom prst="rect">
            <a:avLst/>
          </a:prstGeom>
          <a:noFill/>
          <a:ln>
            <a:noFill/>
          </a:ln>
        </p:spPr>
        <p:txBody>
          <a:bodyPr spcFirstLastPara="1" wrap="square" lIns="91425" tIns="45700" rIns="91425" bIns="45700" anchor="ctr" anchorCtr="0">
            <a:noAutofit/>
          </a:bodyPr>
          <a:lstStyle/>
          <a:p>
            <a:pPr marL="449580" marR="0" lvl="0" indent="0" algn="just" rtl="0">
              <a:lnSpc>
                <a:spcPct val="107000"/>
              </a:lnSpc>
              <a:spcBef>
                <a:spcPts val="0"/>
              </a:spcBef>
              <a:spcAft>
                <a:spcPts val="0"/>
              </a:spcAft>
              <a:buClr>
                <a:schemeClr val="lt1"/>
              </a:buClr>
              <a:buSzPts val="3600"/>
              <a:buFont typeface="Calibri"/>
              <a:buNone/>
            </a:pPr>
            <a:r>
              <a:rPr lang="es-ES" sz="3600" b="1">
                <a:solidFill>
                  <a:schemeClr val="lt1"/>
                </a:solidFill>
                <a:latin typeface="Calibri"/>
                <a:ea typeface="Calibri"/>
                <a:cs typeface="Calibri"/>
                <a:sym typeface="Calibri"/>
              </a:rPr>
              <a:t>¿Por qué el lenguaje DART?</a:t>
            </a:r>
            <a:endParaRPr sz="36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animEffect transition="in" filter="fade">
                                      <p:cBhvr>
                                        <p:cTn id="7" dur="500"/>
                                        <p:tgtEl>
                                          <p:spTgt spid="1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9"/>
                                        </p:tgtEl>
                                        <p:attrNameLst>
                                          <p:attrName>style.visibility</p:attrName>
                                        </p:attrNameLst>
                                      </p:cBhvr>
                                      <p:to>
                                        <p:strVal val="visible"/>
                                      </p:to>
                                    </p:set>
                                    <p:animEffect transition="in" filter="fade">
                                      <p:cBhvr>
                                        <p:cTn id="12" dur="500"/>
                                        <p:tgtEl>
                                          <p:spTgt spid="18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5"/>
                                        </p:tgtEl>
                                        <p:attrNameLst>
                                          <p:attrName>style.visibility</p:attrName>
                                        </p:attrNameLst>
                                      </p:cBhvr>
                                      <p:to>
                                        <p:strVal val="visible"/>
                                      </p:to>
                                    </p:set>
                                    <p:animEffect transition="in" filter="fade">
                                      <p:cBhvr>
                                        <p:cTn id="17" dur="500"/>
                                        <p:tgtEl>
                                          <p:spTgt spid="19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3"/>
                                        </p:tgtEl>
                                        <p:attrNameLst>
                                          <p:attrName>style.visibility</p:attrName>
                                        </p:attrNameLst>
                                      </p:cBhvr>
                                      <p:to>
                                        <p:strVal val="visible"/>
                                      </p:to>
                                    </p:set>
                                    <p:animEffect transition="in" filter="fade">
                                      <p:cBhvr>
                                        <p:cTn id="22" dur="500"/>
                                        <p:tgtEl>
                                          <p:spTgt spid="18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7"/>
                                        </p:tgtEl>
                                        <p:attrNameLst>
                                          <p:attrName>style.visibility</p:attrName>
                                        </p:attrNameLst>
                                      </p:cBhvr>
                                      <p:to>
                                        <p:strVal val="visible"/>
                                      </p:to>
                                    </p:set>
                                    <p:animEffect transition="in" filter="fade">
                                      <p:cBhvr>
                                        <p:cTn id="27" dur="500"/>
                                        <p:tgtEl>
                                          <p:spTgt spid="19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6"/>
                                        </p:tgtEl>
                                        <p:attrNameLst>
                                          <p:attrName>style.visibility</p:attrName>
                                        </p:attrNameLst>
                                      </p:cBhvr>
                                      <p:to>
                                        <p:strVal val="visible"/>
                                      </p:to>
                                    </p:set>
                                    <p:animEffect transition="in" filter="fade">
                                      <p:cBhvr>
                                        <p:cTn id="32" dur="500"/>
                                        <p:tgtEl>
                                          <p:spTgt spid="18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6"/>
                                        </p:tgtEl>
                                        <p:attrNameLst>
                                          <p:attrName>style.visibility</p:attrName>
                                        </p:attrNameLst>
                                      </p:cBhvr>
                                      <p:to>
                                        <p:strVal val="visible"/>
                                      </p:to>
                                    </p:set>
                                    <p:animEffect transition="in" filter="fade">
                                      <p:cBhvr>
                                        <p:cTn id="37" dur="500"/>
                                        <p:tgtEl>
                                          <p:spTgt spid="19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92"/>
                                        </p:tgtEl>
                                        <p:attrNameLst>
                                          <p:attrName>style.visibility</p:attrName>
                                        </p:attrNameLst>
                                      </p:cBhvr>
                                      <p:to>
                                        <p:strVal val="visible"/>
                                      </p:to>
                                    </p:set>
                                    <p:animEffect transition="in" filter="fade">
                                      <p:cBhvr>
                                        <p:cTn id="42" dur="5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grpSp>
        <p:nvGrpSpPr>
          <p:cNvPr id="216" name="Google Shape;216;p8"/>
          <p:cNvGrpSpPr/>
          <p:nvPr/>
        </p:nvGrpSpPr>
        <p:grpSpPr>
          <a:xfrm>
            <a:off x="8686366" y="1326541"/>
            <a:ext cx="3430605" cy="2309342"/>
            <a:chOff x="302738" y="3955391"/>
            <a:chExt cx="2893169" cy="1304227"/>
          </a:xfrm>
        </p:grpSpPr>
        <p:sp>
          <p:nvSpPr>
            <p:cNvPr id="217" name="Google Shape;217;p8"/>
            <p:cNvSpPr txBox="1"/>
            <p:nvPr/>
          </p:nvSpPr>
          <p:spPr>
            <a:xfrm>
              <a:off x="302738" y="3955391"/>
              <a:ext cx="2851594" cy="1200329"/>
            </a:xfrm>
            <a:prstGeom prst="rect">
              <a:avLst/>
            </a:prstGeom>
            <a:noFill/>
            <a:ln>
              <a:noFill/>
            </a:ln>
          </p:spPr>
          <p:txBody>
            <a:bodyPr spcFirstLastPara="1" wrap="square" lIns="0" tIns="45700" rIns="91425" bIns="45700" anchor="ctr" anchorCtr="0">
              <a:spAutoFit/>
            </a:bodyPr>
            <a:lstStyle/>
            <a:p>
              <a:pPr marL="0" marR="0" lvl="0" indent="0" algn="l" rtl="0">
                <a:spcBef>
                  <a:spcPts val="0"/>
                </a:spcBef>
                <a:spcAft>
                  <a:spcPts val="0"/>
                </a:spcAft>
                <a:buNone/>
              </a:pPr>
              <a:r>
                <a:rPr lang="es-ES" sz="2400" b="1">
                  <a:solidFill>
                    <a:srgbClr val="3F3F3F"/>
                  </a:solidFill>
                  <a:latin typeface="Calibri"/>
                  <a:ea typeface="Calibri"/>
                  <a:cs typeface="Calibri"/>
                  <a:sym typeface="Calibri"/>
                </a:rPr>
                <a:t>Integración con otros servicios de Google</a:t>
              </a:r>
              <a:endParaRPr sz="2400" b="1">
                <a:solidFill>
                  <a:srgbClr val="3F3F3F"/>
                </a:solidFill>
                <a:latin typeface="Calibri"/>
                <a:ea typeface="Calibri"/>
                <a:cs typeface="Calibri"/>
                <a:sym typeface="Calibri"/>
              </a:endParaRPr>
            </a:p>
          </p:txBody>
        </p:sp>
        <p:sp>
          <p:nvSpPr>
            <p:cNvPr id="218" name="Google Shape;218;p8"/>
            <p:cNvSpPr txBox="1"/>
            <p:nvPr/>
          </p:nvSpPr>
          <p:spPr>
            <a:xfrm>
              <a:off x="344313" y="4790303"/>
              <a:ext cx="2851594" cy="469315"/>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s-ES" sz="1600" b="0" i="0">
                  <a:solidFill>
                    <a:schemeClr val="dk1"/>
                  </a:solidFill>
                  <a:latin typeface="Calibri"/>
                  <a:ea typeface="Calibri"/>
                  <a:cs typeface="Calibri"/>
                  <a:sym typeface="Calibri"/>
                </a:rPr>
                <a:t> Si estás trabajando en un proyecto que se integra con otros servicios de Google, como Firebase.</a:t>
              </a:r>
              <a:endParaRPr/>
            </a:p>
          </p:txBody>
        </p:sp>
      </p:grpSp>
      <p:grpSp>
        <p:nvGrpSpPr>
          <p:cNvPr id="219" name="Google Shape;219;p8"/>
          <p:cNvGrpSpPr/>
          <p:nvPr/>
        </p:nvGrpSpPr>
        <p:grpSpPr>
          <a:xfrm>
            <a:off x="0" y="4911480"/>
            <a:ext cx="3548571" cy="1188800"/>
            <a:chOff x="-541273" y="4314204"/>
            <a:chExt cx="3695605" cy="1188800"/>
          </a:xfrm>
        </p:grpSpPr>
        <p:sp>
          <p:nvSpPr>
            <p:cNvPr id="220" name="Google Shape;220;p8"/>
            <p:cNvSpPr txBox="1"/>
            <p:nvPr/>
          </p:nvSpPr>
          <p:spPr>
            <a:xfrm>
              <a:off x="-541273" y="4314204"/>
              <a:ext cx="3695605" cy="830997"/>
            </a:xfrm>
            <a:prstGeom prst="rect">
              <a:avLst/>
            </a:prstGeom>
            <a:noFill/>
            <a:ln>
              <a:noFill/>
            </a:ln>
          </p:spPr>
          <p:txBody>
            <a:bodyPr spcFirstLastPara="1" wrap="square" lIns="0" tIns="45700" rIns="91425" bIns="45700" anchor="ctr" anchorCtr="0">
              <a:spAutoFit/>
            </a:bodyPr>
            <a:lstStyle/>
            <a:p>
              <a:pPr marL="0" marR="0" lvl="0" indent="0" algn="r" rtl="0">
                <a:spcBef>
                  <a:spcPts val="0"/>
                </a:spcBef>
                <a:spcAft>
                  <a:spcPts val="0"/>
                </a:spcAft>
                <a:buNone/>
              </a:pPr>
              <a:r>
                <a:rPr lang="es-ES" sz="2400" b="1">
                  <a:solidFill>
                    <a:srgbClr val="3F3F3F"/>
                  </a:solidFill>
                  <a:latin typeface="Calibri"/>
                  <a:ea typeface="Calibri"/>
                  <a:cs typeface="Calibri"/>
                  <a:sym typeface="Calibri"/>
                </a:rPr>
                <a:t>Soporte multiplataforma</a:t>
              </a:r>
              <a:br>
                <a:rPr lang="es-ES" sz="2400" b="1">
                  <a:solidFill>
                    <a:srgbClr val="3F3F3F"/>
                  </a:solidFill>
                  <a:latin typeface="Calibri"/>
                  <a:ea typeface="Calibri"/>
                  <a:cs typeface="Calibri"/>
                  <a:sym typeface="Calibri"/>
                </a:rPr>
              </a:br>
              <a:endParaRPr sz="2400" b="1">
                <a:solidFill>
                  <a:srgbClr val="3F3F3F"/>
                </a:solidFill>
                <a:latin typeface="Calibri"/>
                <a:ea typeface="Calibri"/>
                <a:cs typeface="Calibri"/>
                <a:sym typeface="Calibri"/>
              </a:endParaRPr>
            </a:p>
          </p:txBody>
        </p:sp>
        <p:sp>
          <p:nvSpPr>
            <p:cNvPr id="221" name="Google Shape;221;p8"/>
            <p:cNvSpPr txBox="1"/>
            <p:nvPr/>
          </p:nvSpPr>
          <p:spPr>
            <a:xfrm>
              <a:off x="302738" y="4672007"/>
              <a:ext cx="2851594" cy="830997"/>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s-ES" sz="1600" b="0" i="0">
                  <a:solidFill>
                    <a:schemeClr val="dk1"/>
                  </a:solidFill>
                  <a:latin typeface="Calibri"/>
                  <a:ea typeface="Calibri"/>
                  <a:cs typeface="Calibri"/>
                  <a:sym typeface="Calibri"/>
                </a:rPr>
                <a:t>Dart y Flutter son ideales para el desarrollo de aplicaciones multiplataforma</a:t>
              </a:r>
              <a:endParaRPr/>
            </a:p>
          </p:txBody>
        </p:sp>
      </p:grpSp>
      <p:grpSp>
        <p:nvGrpSpPr>
          <p:cNvPr id="222" name="Google Shape;222;p8"/>
          <p:cNvGrpSpPr/>
          <p:nvPr/>
        </p:nvGrpSpPr>
        <p:grpSpPr>
          <a:xfrm>
            <a:off x="-247521" y="1741380"/>
            <a:ext cx="4263160" cy="1867399"/>
            <a:chOff x="-771046" y="4128047"/>
            <a:chExt cx="4439803" cy="1867399"/>
          </a:xfrm>
        </p:grpSpPr>
        <p:sp>
          <p:nvSpPr>
            <p:cNvPr id="223" name="Google Shape;223;p8"/>
            <p:cNvSpPr txBox="1"/>
            <p:nvPr/>
          </p:nvSpPr>
          <p:spPr>
            <a:xfrm>
              <a:off x="-771046" y="4128047"/>
              <a:ext cx="4132863" cy="461665"/>
            </a:xfrm>
            <a:prstGeom prst="rect">
              <a:avLst/>
            </a:prstGeom>
            <a:noFill/>
            <a:ln>
              <a:noFill/>
            </a:ln>
          </p:spPr>
          <p:txBody>
            <a:bodyPr spcFirstLastPara="1" wrap="square" lIns="0" tIns="45700" rIns="91425" bIns="45700" anchor="ctr" anchorCtr="0">
              <a:spAutoFit/>
            </a:bodyPr>
            <a:lstStyle/>
            <a:p>
              <a:pPr marL="0" marR="0" lvl="0" indent="0" algn="r" rtl="0">
                <a:spcBef>
                  <a:spcPts val="0"/>
                </a:spcBef>
                <a:spcAft>
                  <a:spcPts val="0"/>
                </a:spcAft>
                <a:buNone/>
              </a:pPr>
              <a:r>
                <a:rPr lang="es-ES" sz="2400" b="1">
                  <a:solidFill>
                    <a:srgbClr val="3F3F3F"/>
                  </a:solidFill>
                  <a:latin typeface="Calibri"/>
                  <a:ea typeface="Calibri"/>
                  <a:cs typeface="Calibri"/>
                  <a:sym typeface="Calibri"/>
                </a:rPr>
                <a:t>Comunidad en crecimiento</a:t>
              </a:r>
              <a:endParaRPr sz="2400" b="1">
                <a:solidFill>
                  <a:srgbClr val="3F3F3F"/>
                </a:solidFill>
                <a:latin typeface="Calibri"/>
                <a:ea typeface="Calibri"/>
                <a:cs typeface="Calibri"/>
                <a:sym typeface="Calibri"/>
              </a:endParaRPr>
            </a:p>
          </p:txBody>
        </p:sp>
        <p:sp>
          <p:nvSpPr>
            <p:cNvPr id="224" name="Google Shape;224;p8"/>
            <p:cNvSpPr txBox="1"/>
            <p:nvPr/>
          </p:nvSpPr>
          <p:spPr>
            <a:xfrm>
              <a:off x="-92273" y="4672007"/>
              <a:ext cx="3761030" cy="1323439"/>
            </a:xfrm>
            <a:prstGeom prst="rect">
              <a:avLst/>
            </a:prstGeom>
            <a:noFill/>
            <a:ln>
              <a:noFill/>
            </a:ln>
          </p:spPr>
          <p:txBody>
            <a:bodyPr spcFirstLastPara="1" wrap="square" lIns="0" tIns="45700" rIns="91425" bIns="45700" anchor="t" anchorCtr="0">
              <a:spAutoFit/>
            </a:bodyPr>
            <a:lstStyle/>
            <a:p>
              <a:pPr marL="0" marR="0" lvl="0" indent="0" algn="r" rtl="0">
                <a:spcBef>
                  <a:spcPts val="0"/>
                </a:spcBef>
                <a:spcAft>
                  <a:spcPts val="0"/>
                </a:spcAft>
                <a:buNone/>
              </a:pPr>
              <a:r>
                <a:rPr lang="es-ES" sz="1600" b="0" i="0">
                  <a:solidFill>
                    <a:schemeClr val="dk1"/>
                  </a:solidFill>
                  <a:latin typeface="Calibri"/>
                  <a:ea typeface="Calibri"/>
                  <a:cs typeface="Calibri"/>
                  <a:sym typeface="Calibri"/>
                </a:rPr>
                <a:t>La comunidad de Dart y Flutter ha estado creciendo y madurando rápidamente, lo que significa que hay recursos, bibliotecas y componentes disponibles para ayudar en el desarrollo de aplicaciones.</a:t>
              </a:r>
              <a:endParaRPr sz="1600">
                <a:solidFill>
                  <a:srgbClr val="3F3F3F"/>
                </a:solidFill>
                <a:latin typeface="Calibri"/>
                <a:ea typeface="Calibri"/>
                <a:cs typeface="Calibri"/>
                <a:sym typeface="Calibri"/>
              </a:endParaRPr>
            </a:p>
          </p:txBody>
        </p:sp>
      </p:grpSp>
      <p:sp>
        <p:nvSpPr>
          <p:cNvPr id="225" name="Google Shape;225;p8"/>
          <p:cNvSpPr txBox="1"/>
          <p:nvPr/>
        </p:nvSpPr>
        <p:spPr>
          <a:xfrm>
            <a:off x="8686366" y="5551565"/>
            <a:ext cx="2738140" cy="584775"/>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s-ES" sz="1600" b="0" i="0">
                <a:solidFill>
                  <a:schemeClr val="dk1"/>
                </a:solidFill>
                <a:latin typeface="Calibri"/>
                <a:ea typeface="Calibri"/>
                <a:cs typeface="Calibri"/>
                <a:sym typeface="Calibri"/>
              </a:rPr>
              <a:t>El respaldo de grandes empresas como Google.</a:t>
            </a:r>
            <a:endParaRPr sz="1600">
              <a:solidFill>
                <a:srgbClr val="3F3F3F"/>
              </a:solidFill>
              <a:latin typeface="Calibri"/>
              <a:ea typeface="Calibri"/>
              <a:cs typeface="Calibri"/>
              <a:sym typeface="Calibri"/>
            </a:endParaRPr>
          </a:p>
        </p:txBody>
      </p:sp>
      <p:cxnSp>
        <p:nvCxnSpPr>
          <p:cNvPr id="226" name="Google Shape;226;p8"/>
          <p:cNvCxnSpPr/>
          <p:nvPr/>
        </p:nvCxnSpPr>
        <p:spPr>
          <a:xfrm rot="10800000" flipH="1">
            <a:off x="6692630" y="1926768"/>
            <a:ext cx="1780200" cy="1332000"/>
          </a:xfrm>
          <a:prstGeom prst="bentConnector3">
            <a:avLst>
              <a:gd name="adj1" fmla="val -274"/>
            </a:avLst>
          </a:prstGeom>
          <a:noFill/>
          <a:ln w="9525" cap="flat" cmpd="sng">
            <a:solidFill>
              <a:srgbClr val="A5A5A5"/>
            </a:solidFill>
            <a:prstDash val="solid"/>
            <a:miter lim="800000"/>
            <a:headEnd type="oval" w="med" len="med"/>
            <a:tailEnd type="oval" w="med" len="med"/>
          </a:ln>
        </p:spPr>
      </p:cxnSp>
      <p:cxnSp>
        <p:nvCxnSpPr>
          <p:cNvPr id="227" name="Google Shape;227;p8"/>
          <p:cNvCxnSpPr/>
          <p:nvPr/>
        </p:nvCxnSpPr>
        <p:spPr>
          <a:xfrm rot="10800000">
            <a:off x="7140194" y="4393832"/>
            <a:ext cx="1332600" cy="759000"/>
          </a:xfrm>
          <a:prstGeom prst="bentConnector3">
            <a:avLst>
              <a:gd name="adj1" fmla="val 98911"/>
            </a:avLst>
          </a:prstGeom>
          <a:noFill/>
          <a:ln w="9525" cap="flat" cmpd="sng">
            <a:solidFill>
              <a:srgbClr val="A5A5A5"/>
            </a:solidFill>
            <a:prstDash val="solid"/>
            <a:miter lim="800000"/>
            <a:headEnd type="oval" w="med" len="med"/>
            <a:tailEnd type="oval" w="med" len="med"/>
          </a:ln>
        </p:spPr>
      </p:cxnSp>
      <p:cxnSp>
        <p:nvCxnSpPr>
          <p:cNvPr id="228" name="Google Shape;228;p8"/>
          <p:cNvCxnSpPr/>
          <p:nvPr/>
        </p:nvCxnSpPr>
        <p:spPr>
          <a:xfrm rot="10800000" flipH="1">
            <a:off x="2845273" y="4423104"/>
            <a:ext cx="1597800" cy="529200"/>
          </a:xfrm>
          <a:prstGeom prst="bentConnector3">
            <a:avLst>
              <a:gd name="adj1" fmla="val -530"/>
            </a:avLst>
          </a:prstGeom>
          <a:noFill/>
          <a:ln w="9525" cap="flat" cmpd="sng">
            <a:solidFill>
              <a:srgbClr val="A5A5A5"/>
            </a:solidFill>
            <a:prstDash val="solid"/>
            <a:miter lim="800000"/>
            <a:headEnd type="oval" w="med" len="med"/>
            <a:tailEnd type="oval" w="med" len="med"/>
          </a:ln>
        </p:spPr>
      </p:cxnSp>
      <p:cxnSp>
        <p:nvCxnSpPr>
          <p:cNvPr id="229" name="Google Shape;229;p8"/>
          <p:cNvCxnSpPr/>
          <p:nvPr/>
        </p:nvCxnSpPr>
        <p:spPr>
          <a:xfrm>
            <a:off x="3720911" y="1985190"/>
            <a:ext cx="1150500" cy="270000"/>
          </a:xfrm>
          <a:prstGeom prst="bentConnector3">
            <a:avLst>
              <a:gd name="adj1" fmla="val 99891"/>
            </a:avLst>
          </a:prstGeom>
          <a:noFill/>
          <a:ln w="9525" cap="flat" cmpd="sng">
            <a:solidFill>
              <a:srgbClr val="A5A5A5"/>
            </a:solidFill>
            <a:prstDash val="solid"/>
            <a:miter lim="800000"/>
            <a:headEnd type="oval" w="med" len="med"/>
            <a:tailEnd type="oval" w="med" len="med"/>
          </a:ln>
        </p:spPr>
      </p:cxnSp>
      <p:grpSp>
        <p:nvGrpSpPr>
          <p:cNvPr id="230" name="Google Shape;230;p8"/>
          <p:cNvGrpSpPr/>
          <p:nvPr/>
        </p:nvGrpSpPr>
        <p:grpSpPr>
          <a:xfrm>
            <a:off x="4354680" y="2271244"/>
            <a:ext cx="3852299" cy="3268838"/>
            <a:chOff x="4708647" y="2271244"/>
            <a:chExt cx="3462733" cy="2938275"/>
          </a:xfrm>
        </p:grpSpPr>
        <p:sp>
          <p:nvSpPr>
            <p:cNvPr id="231" name="Google Shape;231;p8"/>
            <p:cNvSpPr/>
            <p:nvPr/>
          </p:nvSpPr>
          <p:spPr>
            <a:xfrm>
              <a:off x="5424880" y="2949383"/>
              <a:ext cx="1627206" cy="1631046"/>
            </a:xfrm>
            <a:custGeom>
              <a:avLst/>
              <a:gdLst/>
              <a:ahLst/>
              <a:cxnLst/>
              <a:rect l="l" t="t" r="r" b="b"/>
              <a:pathLst>
                <a:path w="1792010" h="1796239" extrusionOk="0">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232" name="Google Shape;232;p8"/>
            <p:cNvSpPr/>
            <p:nvPr/>
          </p:nvSpPr>
          <p:spPr>
            <a:xfrm>
              <a:off x="7043973" y="3247219"/>
              <a:ext cx="1127407" cy="1130068"/>
            </a:xfrm>
            <a:custGeom>
              <a:avLst/>
              <a:gdLst/>
              <a:ahLst/>
              <a:cxnLst/>
              <a:rect l="l" t="t" r="r" b="b"/>
              <a:pathLst>
                <a:path w="1792010" h="1796239" extrusionOk="0">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233" name="Google Shape;233;p8"/>
            <p:cNvSpPr/>
            <p:nvPr/>
          </p:nvSpPr>
          <p:spPr>
            <a:xfrm>
              <a:off x="4755968" y="2271244"/>
              <a:ext cx="1127407" cy="1130068"/>
            </a:xfrm>
            <a:custGeom>
              <a:avLst/>
              <a:gdLst/>
              <a:ahLst/>
              <a:cxnLst/>
              <a:rect l="l" t="t" r="r" b="b"/>
              <a:pathLst>
                <a:path w="1792010" h="1796239" extrusionOk="0">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sp>
          <p:nvSpPr>
            <p:cNvPr id="234" name="Google Shape;234;p8"/>
            <p:cNvSpPr/>
            <p:nvPr/>
          </p:nvSpPr>
          <p:spPr>
            <a:xfrm>
              <a:off x="4708647" y="4079451"/>
              <a:ext cx="1127407" cy="1130068"/>
            </a:xfrm>
            <a:custGeom>
              <a:avLst/>
              <a:gdLst/>
              <a:ahLst/>
              <a:cxnLst/>
              <a:rect l="l" t="t" r="r" b="b"/>
              <a:pathLst>
                <a:path w="1792010" h="1796239" extrusionOk="0">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Calibri"/>
                <a:ea typeface="Calibri"/>
                <a:cs typeface="Calibri"/>
                <a:sym typeface="Calibri"/>
              </a:endParaRPr>
            </a:p>
          </p:txBody>
        </p:sp>
      </p:grpSp>
      <p:sp>
        <p:nvSpPr>
          <p:cNvPr id="235" name="Google Shape;235;p8"/>
          <p:cNvSpPr/>
          <p:nvPr/>
        </p:nvSpPr>
        <p:spPr>
          <a:xfrm>
            <a:off x="4816559" y="2751411"/>
            <a:ext cx="435772" cy="319352"/>
          </a:xfrm>
          <a:custGeom>
            <a:avLst/>
            <a:gdLst/>
            <a:ahLst/>
            <a:cxnLst/>
            <a:rect l="l" t="t" r="r" b="b"/>
            <a:pathLst>
              <a:path w="3248842" h="2380886" extrusionOk="0">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6" name="Google Shape;236;p8"/>
          <p:cNvSpPr/>
          <p:nvPr/>
        </p:nvSpPr>
        <p:spPr>
          <a:xfrm>
            <a:off x="7353444" y="3868144"/>
            <a:ext cx="461850" cy="234952"/>
          </a:xfrm>
          <a:custGeom>
            <a:avLst/>
            <a:gdLst/>
            <a:ahLst/>
            <a:cxnLst/>
            <a:rect l="l" t="t" r="r" b="b"/>
            <a:pathLst>
              <a:path w="3261500" h="1659188" extrusionOk="0">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7" name="Google Shape;237;p8"/>
          <p:cNvSpPr/>
          <p:nvPr/>
        </p:nvSpPr>
        <p:spPr>
          <a:xfrm>
            <a:off x="4813952" y="4734210"/>
            <a:ext cx="370902" cy="380272"/>
          </a:xfrm>
          <a:custGeom>
            <a:avLst/>
            <a:gdLst/>
            <a:ahLst/>
            <a:cxnLst/>
            <a:rect l="l" t="t" r="r" b="b"/>
            <a:pathLst>
              <a:path w="2296594" h="2354614" extrusionOk="0">
                <a:moveTo>
                  <a:pt x="2279828" y="1747911"/>
                </a:moveTo>
                <a:lnTo>
                  <a:pt x="1827734" y="1826397"/>
                </a:lnTo>
                <a:cubicBezTo>
                  <a:pt x="1873911" y="1907728"/>
                  <a:pt x="1985925" y="2047581"/>
                  <a:pt x="1955292" y="2095993"/>
                </a:cubicBezTo>
                <a:cubicBezTo>
                  <a:pt x="1897354" y="2139325"/>
                  <a:pt x="1773581" y="2007092"/>
                  <a:pt x="1682725" y="1962642"/>
                </a:cubicBezTo>
                <a:lnTo>
                  <a:pt x="1528801" y="2354614"/>
                </a:lnTo>
                <a:lnTo>
                  <a:pt x="1380670" y="2120909"/>
                </a:lnTo>
                <a:lnTo>
                  <a:pt x="1495730" y="1788220"/>
                </a:lnTo>
                <a:lnTo>
                  <a:pt x="856016" y="1302141"/>
                </a:lnTo>
                <a:lnTo>
                  <a:pt x="415139" y="2322305"/>
                </a:lnTo>
                <a:lnTo>
                  <a:pt x="293372" y="2052938"/>
                </a:lnTo>
                <a:cubicBezTo>
                  <a:pt x="369114" y="1624466"/>
                  <a:pt x="437192" y="1303314"/>
                  <a:pt x="512934" y="874842"/>
                </a:cubicBezTo>
                <a:cubicBezTo>
                  <a:pt x="317583" y="650129"/>
                  <a:pt x="-71270" y="102295"/>
                  <a:pt x="11355" y="5598"/>
                </a:cubicBezTo>
                <a:cubicBezTo>
                  <a:pt x="111253" y="-52136"/>
                  <a:pt x="623957" y="350637"/>
                  <a:pt x="840899" y="570880"/>
                </a:cubicBezTo>
                <a:lnTo>
                  <a:pt x="2041628" y="514690"/>
                </a:lnTo>
                <a:lnTo>
                  <a:pt x="2296594" y="662822"/>
                </a:lnTo>
                <a:lnTo>
                  <a:pt x="1209417" y="996610"/>
                </a:lnTo>
                <a:lnTo>
                  <a:pt x="1676705" y="1608616"/>
                </a:lnTo>
                <a:cubicBezTo>
                  <a:pt x="1795450" y="1589109"/>
                  <a:pt x="2095119" y="1557409"/>
                  <a:pt x="2095119" y="1557409"/>
                </a:cubicBezTo>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38" name="Google Shape;238;p8"/>
          <p:cNvGrpSpPr/>
          <p:nvPr/>
        </p:nvGrpSpPr>
        <p:grpSpPr>
          <a:xfrm>
            <a:off x="5758907" y="3464582"/>
            <a:ext cx="595437" cy="811713"/>
            <a:chOff x="5758907" y="3464582"/>
            <a:chExt cx="595437" cy="811713"/>
          </a:xfrm>
        </p:grpSpPr>
        <p:pic>
          <p:nvPicPr>
            <p:cNvPr id="239" name="Google Shape;239;p8" descr="Dart overview | Dart"/>
            <p:cNvPicPr preferRelativeResize="0"/>
            <p:nvPr/>
          </p:nvPicPr>
          <p:blipFill rotWithShape="1">
            <a:blip r:embed="rId3">
              <a:alphaModFix/>
            </a:blip>
            <a:srcRect t="-2484" r="62980"/>
            <a:stretch/>
          </p:blipFill>
          <p:spPr>
            <a:xfrm>
              <a:off x="5860798" y="3464582"/>
              <a:ext cx="388481" cy="602252"/>
            </a:xfrm>
            <a:prstGeom prst="rect">
              <a:avLst/>
            </a:prstGeom>
            <a:noFill/>
            <a:ln>
              <a:noFill/>
            </a:ln>
          </p:spPr>
        </p:pic>
        <p:pic>
          <p:nvPicPr>
            <p:cNvPr id="240" name="Google Shape;240;p8" descr="Dart overview | Dart"/>
            <p:cNvPicPr preferRelativeResize="0"/>
            <p:nvPr/>
          </p:nvPicPr>
          <p:blipFill rotWithShape="1">
            <a:blip r:embed="rId3">
              <a:alphaModFix/>
            </a:blip>
            <a:srcRect l="43258" t="25376" b="24597"/>
            <a:stretch/>
          </p:blipFill>
          <p:spPr>
            <a:xfrm>
              <a:off x="5758907" y="3982314"/>
              <a:ext cx="595437" cy="293981"/>
            </a:xfrm>
            <a:prstGeom prst="rect">
              <a:avLst/>
            </a:prstGeom>
            <a:noFill/>
            <a:ln>
              <a:noFill/>
            </a:ln>
          </p:spPr>
        </p:pic>
      </p:grpSp>
      <p:sp>
        <p:nvSpPr>
          <p:cNvPr id="241" name="Google Shape;241;p8"/>
          <p:cNvSpPr txBox="1"/>
          <p:nvPr/>
        </p:nvSpPr>
        <p:spPr>
          <a:xfrm>
            <a:off x="404247" y="358453"/>
            <a:ext cx="9679656" cy="710929"/>
          </a:xfrm>
          <a:prstGeom prst="rect">
            <a:avLst/>
          </a:prstGeom>
          <a:noFill/>
          <a:ln>
            <a:noFill/>
          </a:ln>
        </p:spPr>
        <p:txBody>
          <a:bodyPr spcFirstLastPara="1" wrap="square" lIns="91425" tIns="45700" rIns="91425" bIns="45700" anchor="ctr" anchorCtr="0">
            <a:noAutofit/>
          </a:bodyPr>
          <a:lstStyle/>
          <a:p>
            <a:pPr marL="449580" marR="0" lvl="0" indent="0" algn="just" rtl="0">
              <a:lnSpc>
                <a:spcPct val="107000"/>
              </a:lnSpc>
              <a:spcBef>
                <a:spcPts val="0"/>
              </a:spcBef>
              <a:spcAft>
                <a:spcPts val="0"/>
              </a:spcAft>
              <a:buClr>
                <a:schemeClr val="lt1"/>
              </a:buClr>
              <a:buSzPts val="3600"/>
              <a:buFont typeface="Calibri"/>
              <a:buNone/>
            </a:pPr>
            <a:r>
              <a:rPr lang="es-ES" sz="3600" b="1">
                <a:solidFill>
                  <a:schemeClr val="lt1"/>
                </a:solidFill>
                <a:latin typeface="Calibri"/>
                <a:ea typeface="Calibri"/>
                <a:cs typeface="Calibri"/>
                <a:sym typeface="Calibri"/>
              </a:rPr>
              <a:t>¿Por qué el lenguaje DART?</a:t>
            </a:r>
            <a:endParaRPr sz="3600">
              <a:solidFill>
                <a:schemeClr val="lt1"/>
              </a:solidFill>
              <a:latin typeface="Calibri"/>
              <a:ea typeface="Calibri"/>
              <a:cs typeface="Calibri"/>
              <a:sym typeface="Calibri"/>
            </a:endParaRPr>
          </a:p>
        </p:txBody>
      </p:sp>
      <p:sp>
        <p:nvSpPr>
          <p:cNvPr id="242" name="Google Shape;242;p8"/>
          <p:cNvSpPr txBox="1"/>
          <p:nvPr/>
        </p:nvSpPr>
        <p:spPr>
          <a:xfrm>
            <a:off x="8686366" y="4773346"/>
            <a:ext cx="3548571" cy="830997"/>
          </a:xfrm>
          <a:prstGeom prst="rect">
            <a:avLst/>
          </a:prstGeom>
          <a:noFill/>
          <a:ln>
            <a:noFill/>
          </a:ln>
        </p:spPr>
        <p:txBody>
          <a:bodyPr spcFirstLastPara="1" wrap="square" lIns="0" tIns="45700" rIns="91425" bIns="45700" anchor="ctr" anchorCtr="0">
            <a:spAutoFit/>
          </a:bodyPr>
          <a:lstStyle/>
          <a:p>
            <a:pPr marL="0" marR="0" lvl="0" indent="0" algn="l" rtl="0">
              <a:spcBef>
                <a:spcPts val="0"/>
              </a:spcBef>
              <a:spcAft>
                <a:spcPts val="0"/>
              </a:spcAft>
              <a:buNone/>
            </a:pPr>
            <a:r>
              <a:rPr lang="es-ES" sz="2400" b="1" i="0">
                <a:solidFill>
                  <a:schemeClr val="dk1"/>
                </a:solidFill>
                <a:latin typeface="Calibri"/>
                <a:ea typeface="Calibri"/>
                <a:cs typeface="Calibri"/>
                <a:sym typeface="Calibri"/>
              </a:rPr>
              <a:t>Empresas que respaldan Dart</a:t>
            </a:r>
            <a:endParaRPr sz="1600">
              <a:solidFill>
                <a:schemeClr val="dk1"/>
              </a:solidFill>
              <a:latin typeface="Calibri"/>
              <a:ea typeface="Calibri"/>
              <a:cs typeface="Calibri"/>
              <a:sym typeface="Calibri"/>
            </a:endParaRPr>
          </a:p>
        </p:txBody>
      </p:sp>
      <p:sp>
        <p:nvSpPr>
          <p:cNvPr id="243" name="Google Shape;243;p8"/>
          <p:cNvSpPr/>
          <p:nvPr/>
        </p:nvSpPr>
        <p:spPr>
          <a:xfrm rot="2700000">
            <a:off x="1542147" y="3775848"/>
            <a:ext cx="306172" cy="750225"/>
          </a:xfrm>
          <a:custGeom>
            <a:avLst/>
            <a:gdLst/>
            <a:ahLst/>
            <a:cxnLst/>
            <a:rect l="l" t="t" r="r" b="b"/>
            <a:pathLst>
              <a:path w="1060423" h="2598393" extrusionOk="0">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animEffect transition="in" filter="fade">
                                      <p:cBhvr>
                                        <p:cTn id="7" dur="500"/>
                                        <p:tgtEl>
                                          <p:spTgt spid="2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2"/>
                                        </p:tgtEl>
                                        <p:attrNameLst>
                                          <p:attrName>style.visibility</p:attrName>
                                        </p:attrNameLst>
                                      </p:cBhvr>
                                      <p:to>
                                        <p:strVal val="visible"/>
                                      </p:to>
                                    </p:set>
                                    <p:animEffect transition="in" filter="fade">
                                      <p:cBhvr>
                                        <p:cTn id="12" dur="500"/>
                                        <p:tgtEl>
                                          <p:spTgt spid="2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6"/>
                                        </p:tgtEl>
                                        <p:attrNameLst>
                                          <p:attrName>style.visibility</p:attrName>
                                        </p:attrNameLst>
                                      </p:cBhvr>
                                      <p:to>
                                        <p:strVal val="visible"/>
                                      </p:to>
                                    </p:set>
                                    <p:animEffect transition="in" filter="fade">
                                      <p:cBhvr>
                                        <p:cTn id="17" dur="500"/>
                                        <p:tgtEl>
                                          <p:spTgt spid="2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6"/>
                                        </p:tgtEl>
                                        <p:attrNameLst>
                                          <p:attrName>style.visibility</p:attrName>
                                        </p:attrNameLst>
                                      </p:cBhvr>
                                      <p:to>
                                        <p:strVal val="visible"/>
                                      </p:to>
                                    </p:set>
                                    <p:animEffect transition="in" filter="fade">
                                      <p:cBhvr>
                                        <p:cTn id="22" dur="500"/>
                                        <p:tgtEl>
                                          <p:spTgt spid="2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8"/>
                                        </p:tgtEl>
                                        <p:attrNameLst>
                                          <p:attrName>style.visibility</p:attrName>
                                        </p:attrNameLst>
                                      </p:cBhvr>
                                      <p:to>
                                        <p:strVal val="visible"/>
                                      </p:to>
                                    </p:set>
                                    <p:animEffect transition="in" filter="fade">
                                      <p:cBhvr>
                                        <p:cTn id="27" dur="500"/>
                                        <p:tgtEl>
                                          <p:spTgt spid="22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9"/>
                                        </p:tgtEl>
                                        <p:attrNameLst>
                                          <p:attrName>style.visibility</p:attrName>
                                        </p:attrNameLst>
                                      </p:cBhvr>
                                      <p:to>
                                        <p:strVal val="visible"/>
                                      </p:to>
                                    </p:set>
                                    <p:animEffect transition="in" filter="fade">
                                      <p:cBhvr>
                                        <p:cTn id="32" dur="500"/>
                                        <p:tgtEl>
                                          <p:spTgt spid="21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7"/>
                                        </p:tgtEl>
                                        <p:attrNameLst>
                                          <p:attrName>style.visibility</p:attrName>
                                        </p:attrNameLst>
                                      </p:cBhvr>
                                      <p:to>
                                        <p:strVal val="visible"/>
                                      </p:to>
                                    </p:set>
                                    <p:animEffect transition="in" filter="fade">
                                      <p:cBhvr>
                                        <p:cTn id="37" dur="500"/>
                                        <p:tgtEl>
                                          <p:spTgt spid="22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42">
                                            <p:txEl>
                                              <p:pRg st="0" end="0"/>
                                            </p:txEl>
                                          </p:spTgt>
                                        </p:tgtEl>
                                        <p:attrNameLst>
                                          <p:attrName>style.visibility</p:attrName>
                                        </p:attrNameLst>
                                      </p:cBhvr>
                                      <p:to>
                                        <p:strVal val="visible"/>
                                      </p:to>
                                    </p:set>
                                    <p:animEffect transition="in" filter="fade">
                                      <p:cBhvr>
                                        <p:cTn id="42" dur="500"/>
                                        <p:tgtEl>
                                          <p:spTgt spid="242">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25">
                                            <p:txEl>
                                              <p:pRg st="0" end="0"/>
                                            </p:txEl>
                                          </p:spTgt>
                                        </p:tgtEl>
                                        <p:attrNameLst>
                                          <p:attrName>style.visibility</p:attrName>
                                        </p:attrNameLst>
                                      </p:cBhvr>
                                      <p:to>
                                        <p:strVal val="visible"/>
                                      </p:to>
                                    </p:set>
                                    <p:animEffect transition="in" filter="fade">
                                      <p:cBhvr>
                                        <p:cTn id="47" dur="500"/>
                                        <p:tgtEl>
                                          <p:spTgt spid="2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9"/>
          <p:cNvSpPr txBox="1"/>
          <p:nvPr/>
        </p:nvSpPr>
        <p:spPr>
          <a:xfrm>
            <a:off x="404247" y="358453"/>
            <a:ext cx="9679656" cy="710929"/>
          </a:xfrm>
          <a:prstGeom prst="rect">
            <a:avLst/>
          </a:prstGeom>
          <a:noFill/>
          <a:ln>
            <a:noFill/>
          </a:ln>
        </p:spPr>
        <p:txBody>
          <a:bodyPr spcFirstLastPara="1" wrap="square" lIns="91425" tIns="45700" rIns="91425" bIns="45700" anchor="ctr" anchorCtr="0">
            <a:noAutofit/>
          </a:bodyPr>
          <a:lstStyle/>
          <a:p>
            <a:pPr marL="449580" marR="0" lvl="0" indent="0" algn="just" rtl="0">
              <a:lnSpc>
                <a:spcPct val="107000"/>
              </a:lnSpc>
              <a:spcBef>
                <a:spcPts val="0"/>
              </a:spcBef>
              <a:spcAft>
                <a:spcPts val="0"/>
              </a:spcAft>
              <a:buClr>
                <a:schemeClr val="lt1"/>
              </a:buClr>
              <a:buSzPts val="3600"/>
              <a:buFont typeface="Calibri"/>
              <a:buNone/>
            </a:pPr>
            <a:r>
              <a:rPr lang="es-ES" sz="3600" b="1">
                <a:solidFill>
                  <a:schemeClr val="lt1"/>
                </a:solidFill>
                <a:latin typeface="Calibri"/>
                <a:ea typeface="Calibri"/>
                <a:cs typeface="Calibri"/>
                <a:sym typeface="Calibri"/>
              </a:rPr>
              <a:t>Fundamentos DART</a:t>
            </a:r>
            <a:endParaRPr sz="3600">
              <a:solidFill>
                <a:schemeClr val="lt1"/>
              </a:solidFill>
              <a:latin typeface="Calibri"/>
              <a:ea typeface="Calibri"/>
              <a:cs typeface="Calibri"/>
              <a:sym typeface="Calibri"/>
            </a:endParaRPr>
          </a:p>
        </p:txBody>
      </p:sp>
      <p:pic>
        <p:nvPicPr>
          <p:cNvPr id="249" name="Google Shape;249;p9"/>
          <p:cNvPicPr preferRelativeResize="0"/>
          <p:nvPr/>
        </p:nvPicPr>
        <p:blipFill rotWithShape="1">
          <a:blip r:embed="rId3">
            <a:alphaModFix/>
          </a:blip>
          <a:srcRect/>
          <a:stretch/>
        </p:blipFill>
        <p:spPr>
          <a:xfrm>
            <a:off x="1643575" y="2066681"/>
            <a:ext cx="8440328" cy="3486637"/>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2443</Words>
  <Application>Microsoft Office PowerPoint</Application>
  <PresentationFormat>Panorámica</PresentationFormat>
  <Paragraphs>236</Paragraphs>
  <Slides>41</Slides>
  <Notes>41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41</vt:i4>
      </vt:variant>
    </vt:vector>
  </HeadingPairs>
  <TitlesOfParts>
    <vt:vector size="47" baseType="lpstr">
      <vt:lpstr>Noto Sans Symbols</vt:lpstr>
      <vt:lpstr>Work Sans Medium</vt:lpstr>
      <vt:lpstr>Arial</vt:lpstr>
      <vt:lpstr>Calibri</vt:lpstr>
      <vt:lpstr>DM Sans</vt:lpstr>
      <vt:lpstr>Tema de Office</vt:lpstr>
      <vt:lpstr>Presentación de PowerPoint</vt:lpstr>
      <vt:lpstr>Nivel Básico: Fundamentos y Exploración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Widgets</vt:lpstr>
      <vt:lpstr>Widgets</vt:lpstr>
      <vt:lpstr>Widgets</vt:lpstr>
      <vt:lpstr>Catálogo de widgets</vt:lpstr>
      <vt:lpstr>Presentación de PowerPoint</vt:lpstr>
      <vt:lpstr>Presentación de PowerPoint</vt:lpstr>
      <vt:lpstr>Clase MaterialApp</vt:lpstr>
      <vt:lpstr>Material Widgets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Edwin Albeiro Ramos Villamil</cp:lastModifiedBy>
  <cp:revision>1</cp:revision>
  <dcterms:created xsi:type="dcterms:W3CDTF">2020-10-01T23:51:28Z</dcterms:created>
  <dcterms:modified xsi:type="dcterms:W3CDTF">2025-06-17T21:40:25Z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